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8D68"/>
    <a:srgbClr val="8685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calhost\Users\ganapathymani\Desktop\ICCC\Work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01679063832436"/>
          <c:y val="0.0346666666666667"/>
          <c:w val="0.839275385651143"/>
          <c:h val="0.813178587051618"/>
        </c:manualLayout>
      </c:layout>
      <c:barChart>
        <c:barDir val="col"/>
        <c:grouping val="clustered"/>
        <c:varyColors val="0"/>
        <c:ser>
          <c:idx val="0"/>
          <c:order val="0"/>
          <c:tx>
            <c:v>Combinatorial Design</c:v>
          </c:tx>
          <c:spPr>
            <a:pattFill prst="wdUpDiag">
              <a:fgClr>
                <a:srgbClr val="008000"/>
              </a:fgClr>
              <a:bgClr>
                <a:prstClr val="white"/>
              </a:bgClr>
            </a:pattFill>
            <a:ln>
              <a:solidFill>
                <a:srgbClr val="008000"/>
              </a:solidFill>
            </a:ln>
          </c:spPr>
          <c:invertIfNegative val="0"/>
          <c:cat>
            <c:strRef>
              <c:f>Sheet1!$B$1:$B$9</c:f>
              <c:strCache>
                <c:ptCount val="9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  <c:pt idx="4">
                  <c:v>P5</c:v>
                </c:pt>
                <c:pt idx="5">
                  <c:v>P6</c:v>
                </c:pt>
                <c:pt idx="6">
                  <c:v>P7</c:v>
                </c:pt>
                <c:pt idx="7">
                  <c:v>P8</c:v>
                </c:pt>
                <c:pt idx="8">
                  <c:v>P9</c:v>
                </c:pt>
              </c:strCache>
            </c:strRef>
          </c:cat>
          <c:val>
            <c:numRef>
              <c:f>Sheet1!$C$1:$C$9</c:f>
              <c:numCache>
                <c:formatCode>General</c:formatCode>
                <c:ptCount val="9"/>
                <c:pt idx="0">
                  <c:v>273.0</c:v>
                </c:pt>
                <c:pt idx="1">
                  <c:v>595.0</c:v>
                </c:pt>
                <c:pt idx="2">
                  <c:v>803.0</c:v>
                </c:pt>
                <c:pt idx="3">
                  <c:v>47.0</c:v>
                </c:pt>
                <c:pt idx="4">
                  <c:v>446.0</c:v>
                </c:pt>
                <c:pt idx="5">
                  <c:v>755.0</c:v>
                </c:pt>
                <c:pt idx="6">
                  <c:v>339.0</c:v>
                </c:pt>
                <c:pt idx="7">
                  <c:v>591.0</c:v>
                </c:pt>
                <c:pt idx="8">
                  <c:v>855.0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18-49FA-B2AE-0F69C7D8BEF2}"/>
            </c:ext>
          </c:extLst>
        </c:ser>
        <c:ser>
          <c:idx val="1"/>
          <c:order val="1"/>
          <c:tx>
            <c:v>Sequential Design</c:v>
          </c:tx>
          <c:spPr>
            <a:pattFill prst="wdUpDiag">
              <a:fgClr>
                <a:srgbClr val="FF0000"/>
              </a:fgClr>
              <a:bgClr>
                <a:prstClr val="white"/>
              </a:bgClr>
            </a:pattFill>
            <a:ln>
              <a:solidFill>
                <a:srgbClr val="FF0000"/>
              </a:solidFill>
            </a:ln>
          </c:spPr>
          <c:invertIfNegative val="0"/>
          <c:cat>
            <c:strRef>
              <c:f>Sheet1!$B$1:$B$9</c:f>
              <c:strCache>
                <c:ptCount val="9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  <c:pt idx="4">
                  <c:v>P5</c:v>
                </c:pt>
                <c:pt idx="5">
                  <c:v>P6</c:v>
                </c:pt>
                <c:pt idx="6">
                  <c:v>P7</c:v>
                </c:pt>
                <c:pt idx="7">
                  <c:v>P8</c:v>
                </c:pt>
                <c:pt idx="8">
                  <c:v>P9</c:v>
                </c:pt>
              </c:strCache>
            </c:strRef>
          </c:cat>
          <c:val>
            <c:numRef>
              <c:f>Sheet1!$D$1:$D$9</c:f>
              <c:numCache>
                <c:formatCode>General</c:formatCode>
                <c:ptCount val="9"/>
                <c:pt idx="0">
                  <c:v>581.0</c:v>
                </c:pt>
                <c:pt idx="1">
                  <c:v>1008.0</c:v>
                </c:pt>
                <c:pt idx="2">
                  <c:v>1426.0</c:v>
                </c:pt>
                <c:pt idx="3">
                  <c:v>144.0</c:v>
                </c:pt>
                <c:pt idx="4">
                  <c:v>623.0</c:v>
                </c:pt>
                <c:pt idx="5">
                  <c:v>2363.0</c:v>
                </c:pt>
                <c:pt idx="6">
                  <c:v>498.0</c:v>
                </c:pt>
                <c:pt idx="7">
                  <c:v>751.0</c:v>
                </c:pt>
                <c:pt idx="8">
                  <c:v>1710.0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118-49FA-B2AE-0F69C7D8BE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8763784"/>
        <c:axId val="2138267832"/>
      </c:barChart>
      <c:catAx>
        <c:axId val="2138763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 b="1">
                <a:latin typeface="Times New Roman"/>
                <a:cs typeface="Times New Roman"/>
              </a:defRPr>
            </a:pPr>
            <a:endParaRPr lang="en-US"/>
          </a:p>
        </c:txPr>
        <c:crossAx val="2138267832"/>
        <c:crosses val="autoZero"/>
        <c:auto val="1"/>
        <c:lblAlgn val="ctr"/>
        <c:lblOffset val="100"/>
        <c:noMultiLvlLbl val="0"/>
      </c:catAx>
      <c:valAx>
        <c:axId val="2138267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>
                <a:latin typeface="Times New Roman"/>
                <a:cs typeface="Times New Roman"/>
              </a:defRPr>
            </a:pPr>
            <a:endParaRPr lang="en-US"/>
          </a:p>
        </c:txPr>
        <c:crossAx val="2138763784"/>
        <c:crosses val="autoZero"/>
        <c:crossBetween val="between"/>
      </c:valAx>
    </c:plotArea>
    <c:legend>
      <c:legendPos val="l"/>
      <c:legendEntry>
        <c:idx val="0"/>
        <c:txPr>
          <a:bodyPr/>
          <a:lstStyle/>
          <a:p>
            <a:pPr>
              <a:defRPr sz="2400" b="1" i="0">
                <a:latin typeface="Times New Roman"/>
                <a:cs typeface="Times New Roman"/>
              </a:defRPr>
            </a:pPr>
            <a:endParaRPr lang="en-US"/>
          </a:p>
        </c:txPr>
      </c:legendEntry>
      <c:layout>
        <c:manualLayout>
          <c:xMode val="edge"/>
          <c:yMode val="edge"/>
          <c:x val="0.154150197628458"/>
          <c:y val="0.0361929658792651"/>
          <c:w val="0.391141265444586"/>
          <c:h val="0.316947401574803"/>
        </c:manualLayout>
      </c:layout>
      <c:overlay val="0"/>
      <c:txPr>
        <a:bodyPr/>
        <a:lstStyle/>
        <a:p>
          <a:pPr>
            <a:defRPr sz="2400" b="1">
              <a:latin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8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7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5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8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5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9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2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0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5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6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7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2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pgVHdk" TargetMode="External"/><Relationship Id="rId4" Type="http://schemas.openxmlformats.org/officeDocument/2006/relationships/hyperlink" Target="https://github.com/Denis-Ulybysh/Waxedprune2018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oo.gl/M4rXCN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s.purdue.edu/homes/bb/%23research" TargetMode="Externa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51655" y="1299387"/>
            <a:ext cx="8185019" cy="4478782"/>
          </a:xfrm>
          <a:prstGeom prst="rect">
            <a:avLst/>
          </a:prstGeom>
          <a:solidFill>
            <a:srgbClr val="A38D68"/>
          </a:solidFill>
          <a:ln>
            <a:solidFill>
              <a:srgbClr val="A38D6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313" y="1484341"/>
            <a:ext cx="7772400" cy="1974241"/>
          </a:xfrm>
        </p:spPr>
        <p:txBody>
          <a:bodyPr>
            <a:normAutofit fontScale="90000"/>
          </a:bodyPr>
          <a:lstStyle/>
          <a:p>
            <a:r>
              <a:rPr lang="en-US" altLang="en-US" sz="3100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Intelligent Autonomous Systems based on Data Analytics and Machine Learning</a:t>
            </a:r>
            <a:br>
              <a:rPr lang="en-US" altLang="en-US" sz="3100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</a:br>
            <a:r>
              <a:rPr lang="en-US" altLang="en-US" sz="3100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/>
            </a:r>
            <a:br>
              <a:rPr lang="en-US" altLang="en-US" sz="3100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</a:br>
            <a:r>
              <a:rPr lang="en-US" altLang="en-US" sz="27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Presentation for AI Conference, Las Vegas </a:t>
            </a: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dirty="0"/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31938" y="3428770"/>
            <a:ext cx="54652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4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Arial" charset="0"/>
                <a:sym typeface="Arial" charset="0"/>
              </a:rPr>
              <a:t>Bharat Bhargava</a:t>
            </a:r>
          </a:p>
          <a:p>
            <a:pPr algn="ctr">
              <a:spcBef>
                <a:spcPts val="2400"/>
              </a:spcBef>
            </a:pPr>
            <a:r>
              <a:rPr lang="en-US" altLang="en-US" sz="2400" i="1" dirty="0">
                <a:solidFill>
                  <a:srgbClr val="000000"/>
                </a:solidFill>
                <a:latin typeface="Arial" charset="0"/>
                <a:sym typeface="Arial" charset="0"/>
              </a:rPr>
              <a:t>Purdue University</a:t>
            </a:r>
          </a:p>
          <a:p>
            <a:pPr algn="ctr">
              <a:spcBef>
                <a:spcPts val="2400"/>
              </a:spcBef>
            </a:pPr>
            <a:r>
              <a:rPr lang="en-US" alt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17 April 2018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4448" y="5495193"/>
            <a:ext cx="57776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Acknowledgement</a:t>
            </a:r>
            <a:r>
              <a:rPr lang="en-US" sz="1400" dirty="0"/>
              <a:t>: This research is supported by NGC Research Consortium.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37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10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5837" y="2519425"/>
            <a:ext cx="7968953" cy="1144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Demo Video Presentation</a:t>
            </a: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11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/>
            <a:r>
              <a:rPr lang="en-US" sz="2800" b="1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Arial" charset="0"/>
                <a:cs typeface="Arial" charset="0"/>
                <a:sym typeface="Tahoma"/>
              </a:rPr>
              <a:t>Implementation and Deliverables 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eaLnBrk="1" hangingPunct="1"/>
            <a:r>
              <a:rPr lang="en-US" altLang="en-US" sz="1900" b="1" dirty="0" smtClean="0"/>
              <a:t>Reflexivity prototype for combinatorial replica scheme:</a:t>
            </a:r>
            <a:br>
              <a:rPr lang="en-US" altLang="en-US" sz="1900" b="1" dirty="0" smtClean="0"/>
            </a:br>
            <a:r>
              <a:rPr lang="en-US" altLang="en-US" sz="1900" dirty="0" smtClean="0"/>
              <a:t>Source </a:t>
            </a:r>
            <a:r>
              <a:rPr lang="en-US" altLang="en-US" sz="1900" dirty="0"/>
              <a:t>code: </a:t>
            </a:r>
            <a:r>
              <a:rPr lang="en-US" altLang="en-US" sz="1900" dirty="0" err="1"/>
              <a:t>Node.js</a:t>
            </a:r>
            <a:r>
              <a:rPr lang="en-US" altLang="en-US" sz="1900" dirty="0"/>
              <a:t> implementation, Bayesian model, simulation software developed for combinatorial design, and Data used for simulation. Link: </a:t>
            </a:r>
            <a:r>
              <a:rPr lang="en-US" sz="1900" dirty="0">
                <a:hlinkClick r:id="rId2"/>
              </a:rPr>
              <a:t>https://goo.gl/M4rXCN</a:t>
            </a:r>
            <a:r>
              <a:rPr lang="en-US" sz="1900" dirty="0"/>
              <a:t> </a:t>
            </a:r>
            <a:br>
              <a:rPr lang="en-US" sz="1900" dirty="0"/>
            </a:b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altLang="en-US" sz="1900" dirty="0" smtClean="0">
                <a:solidFill>
                  <a:srgbClr val="000000"/>
                </a:solidFill>
              </a:rPr>
              <a:t>The </a:t>
            </a:r>
            <a:r>
              <a:rPr lang="en-US" altLang="en-US" sz="1900" dirty="0">
                <a:solidFill>
                  <a:srgbClr val="000000"/>
                </a:solidFill>
              </a:rPr>
              <a:t>prototype is built with FAYE framework (</a:t>
            </a:r>
            <a:r>
              <a:rPr lang="en-US" sz="19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https://</a:t>
            </a:r>
            <a:r>
              <a:rPr lang="en-US" sz="1900" kern="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faye.jcoglan.com</a:t>
            </a:r>
            <a:r>
              <a:rPr lang="en-US" sz="19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/</a:t>
            </a:r>
            <a:r>
              <a:rPr lang="en-US" sz="1900" kern="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node.html</a:t>
            </a:r>
            <a:r>
              <a:rPr lang="en-US" altLang="en-US" sz="1900" dirty="0">
                <a:solidFill>
                  <a:srgbClr val="000000"/>
                </a:solidFill>
              </a:rPr>
              <a:t>) with </a:t>
            </a:r>
            <a:r>
              <a:rPr lang="en-US" altLang="en-US" sz="1900" dirty="0" err="1" smtClean="0">
                <a:solidFill>
                  <a:srgbClr val="000000"/>
                </a:solidFill>
              </a:rPr>
              <a:t>Node.js</a:t>
            </a:r>
            <a:r>
              <a:rPr lang="en-US" altLang="en-US" sz="1900" dirty="0" smtClean="0">
                <a:solidFill>
                  <a:srgbClr val="000000"/>
                </a:solidFill>
              </a:rPr>
              <a:t>.</a:t>
            </a:r>
            <a:br>
              <a:rPr lang="en-US" altLang="en-US" sz="1900" dirty="0" smtClean="0">
                <a:solidFill>
                  <a:srgbClr val="000000"/>
                </a:solidFill>
              </a:rPr>
            </a:br>
            <a:r>
              <a:rPr lang="en-US" altLang="en-US" sz="1900" dirty="0" smtClean="0">
                <a:solidFill>
                  <a:srgbClr val="000000"/>
                </a:solidFill>
              </a:rPr>
              <a:t/>
            </a:r>
            <a:br>
              <a:rPr lang="en-US" altLang="en-US" sz="1900" dirty="0" smtClean="0">
                <a:solidFill>
                  <a:srgbClr val="000000"/>
                </a:solidFill>
              </a:rPr>
            </a:br>
            <a:r>
              <a:rPr lang="en-US" altLang="en-US" sz="1900" dirty="0" smtClean="0">
                <a:solidFill>
                  <a:srgbClr val="000000"/>
                </a:solidFill>
              </a:rPr>
              <a:t>Replica </a:t>
            </a:r>
            <a:r>
              <a:rPr lang="en-US" altLang="en-US" sz="1900" dirty="0">
                <a:solidFill>
                  <a:srgbClr val="000000"/>
                </a:solidFill>
              </a:rPr>
              <a:t>updates are done through a combinatorial design simulator (</a:t>
            </a:r>
            <a:r>
              <a:rPr lang="en-US" sz="19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  <a:hlinkClick r:id="rId3"/>
              </a:rPr>
              <a:t>https://goo.gl/pgVHdk</a:t>
            </a:r>
            <a:r>
              <a:rPr lang="en-US" altLang="en-US" sz="1900" dirty="0">
                <a:solidFill>
                  <a:srgbClr val="000000"/>
                </a:solidFill>
              </a:rPr>
              <a:t>). </a:t>
            </a:r>
            <a:endParaRPr lang="en-US" altLang="en-US" sz="1900" b="1" dirty="0" smtClean="0"/>
          </a:p>
          <a:p>
            <a:pPr marL="342900" indent="-342900" eaLnBrk="1" hangingPunct="1"/>
            <a:r>
              <a:rPr lang="en-US" altLang="en-US" sz="1900" b="1" dirty="0" smtClean="0"/>
              <a:t>Deep Learning based anomaly detection prototype: </a:t>
            </a:r>
            <a:r>
              <a:rPr lang="en-US" altLang="en-US" sz="1900" dirty="0" smtClean="0"/>
              <a:t>In progress.</a:t>
            </a:r>
          </a:p>
          <a:p>
            <a:pPr marL="342900" indent="-342900" eaLnBrk="1" hangingPunct="1"/>
            <a:r>
              <a:rPr lang="en-US" altLang="en-US" sz="1900" b="1" dirty="0" err="1" smtClean="0"/>
              <a:t>Blockhub</a:t>
            </a:r>
            <a:r>
              <a:rPr lang="en-US" altLang="en-US" sz="1900" b="1" dirty="0" smtClean="0"/>
              <a:t> </a:t>
            </a:r>
            <a:r>
              <a:rPr lang="en-US" altLang="en-US" sz="1900" b="1" dirty="0"/>
              <a:t>prototype for secure blockchain-based </a:t>
            </a:r>
            <a:r>
              <a:rPr lang="en-US" altLang="en-US" sz="1900" b="1" dirty="0" smtClean="0"/>
              <a:t>data distribution:</a:t>
            </a:r>
            <a:r>
              <a:rPr lang="en-US" altLang="en-US" sz="1900" dirty="0" smtClean="0"/>
              <a:t/>
            </a:r>
            <a:br>
              <a:rPr lang="en-US" altLang="en-US" sz="1900" dirty="0" smtClean="0"/>
            </a:br>
            <a:r>
              <a:rPr lang="en-US" altLang="en-US" sz="1900" dirty="0" smtClean="0"/>
              <a:t>Source </a:t>
            </a:r>
            <a:r>
              <a:rPr lang="en-US" altLang="en-US" sz="1900" dirty="0"/>
              <a:t>code: </a:t>
            </a:r>
            <a:r>
              <a:rPr lang="en-US" altLang="en-US" sz="1900" dirty="0">
                <a:hlinkClick r:id="rId4"/>
              </a:rPr>
              <a:t>https://github.com/Denis-Ulybysh/Waxedprune2018</a:t>
            </a:r>
            <a:r>
              <a:rPr lang="en-US" altLang="en-US" sz="1900" dirty="0"/>
              <a:t>  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en-US" sz="1900" dirty="0" smtClean="0"/>
              <a:t>codebase </a:t>
            </a:r>
            <a:r>
              <a:rPr lang="en-US" sz="1900" dirty="0"/>
              <a:t>is taken from open-source “Marbles” project https://</a:t>
            </a:r>
            <a:r>
              <a:rPr lang="en-US" sz="1900" dirty="0" err="1"/>
              <a:t>github.com</a:t>
            </a:r>
            <a:r>
              <a:rPr lang="en-US" sz="1900" dirty="0"/>
              <a:t>/IBM-Blockchain/marbles/tree/v4.0  </a:t>
            </a:r>
            <a:endParaRPr lang="en-US" sz="1900" dirty="0" smtClean="0"/>
          </a:p>
          <a:p>
            <a:pPr marL="342900" indent="-342900" eaLnBrk="1" hangingPunct="1"/>
            <a:r>
              <a:rPr lang="en-US" altLang="en-US" sz="1900" b="1" dirty="0"/>
              <a:t>Documentation:</a:t>
            </a:r>
            <a:r>
              <a:rPr lang="en-US" altLang="en-US" sz="1900" dirty="0"/>
              <a:t> Demo video and User manual for running the prototype.</a:t>
            </a:r>
          </a:p>
          <a:p>
            <a:pPr marL="1082675" lvl="1" indent="-342900" eaLnBrk="1" hangingPunct="1"/>
            <a:endParaRPr lang="en-US" altLang="en-US" sz="1900" dirty="0"/>
          </a:p>
          <a:p>
            <a:pPr marL="342900" indent="-342900" eaLnBrk="1" hangingPunct="1"/>
            <a:endParaRPr lang="en-US" altLang="en-US" sz="1700" dirty="0">
              <a:solidFill>
                <a:srgbClr val="000000"/>
              </a:solidFill>
            </a:endParaRPr>
          </a:p>
          <a:p>
            <a:pPr marL="342900" indent="-342900" eaLnBrk="1" hangingPunct="1"/>
            <a:endParaRPr lang="en-US" altLang="en-US" sz="1700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12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Arial" charset="0"/>
                <a:cs typeface="Arial" charset="0"/>
                <a:sym typeface="Tahoma"/>
              </a:rPr>
              <a:t>Publications </a:t>
            </a:r>
            <a:endParaRPr lang="en-US" sz="2800" b="1" kern="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197419"/>
            <a:ext cx="8382000" cy="5368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u="sng" kern="0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sym typeface="Tahoma"/>
                <a:hlinkClick r:id="rId2"/>
              </a:rPr>
              <a:t>https://www.cs.purdue.edu/homes/bb/#research</a:t>
            </a:r>
            <a:endParaRPr lang="en-US" sz="1400" u="sng" kern="0" spc="-1" dirty="0">
              <a:solidFill>
                <a:srgbClr val="0000FF"/>
              </a:solidFill>
              <a:uFill>
                <a:solidFill>
                  <a:srgbClr val="FFFFFF"/>
                </a:solidFill>
              </a:uFill>
              <a:sym typeface="Tahom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kern="0" dirty="0">
                <a:solidFill>
                  <a:srgbClr val="0000FF"/>
                </a:solidFill>
                <a:sym typeface="Tahoma"/>
              </a:rPr>
              <a:t>https://</a:t>
            </a:r>
            <a:r>
              <a:rPr lang="en-US" sz="1400" kern="0" dirty="0" err="1">
                <a:solidFill>
                  <a:srgbClr val="0000FF"/>
                </a:solidFill>
                <a:sym typeface="Tahoma"/>
              </a:rPr>
              <a:t>www.cs.purdue.edu</a:t>
            </a:r>
            <a:r>
              <a:rPr lang="en-US" sz="1400" kern="0">
                <a:solidFill>
                  <a:srgbClr val="0000FF"/>
                </a:solidFill>
                <a:sym typeface="Tahoma"/>
              </a:rPr>
              <a:t>/homes/bb/#colloquia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kern="0" smtClean="0">
                <a:solidFill>
                  <a:srgbClr val="0000FF"/>
                </a:solidFill>
                <a:sym typeface="Tahoma"/>
              </a:rPr>
              <a:t> </a:t>
            </a:r>
            <a:endParaRPr lang="en-US" sz="1300" dirty="0">
              <a:solidFill>
                <a:srgbClr val="0000FF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M</a:t>
            </a:r>
            <a:r>
              <a:rPr lang="en-US" sz="1200" dirty="0"/>
              <a:t>. Villarreal-Vasquez, B. Bhargava, P. </a:t>
            </a:r>
            <a:r>
              <a:rPr lang="en-US" sz="1200" dirty="0" err="1"/>
              <a:t>Angin</a:t>
            </a:r>
            <a:r>
              <a:rPr lang="en-US" sz="1200" dirty="0"/>
              <a:t>, N. Ahmed, D. Goodwin, K. </a:t>
            </a:r>
            <a:r>
              <a:rPr lang="en-US" sz="1200" dirty="0" err="1"/>
              <a:t>Brin</a:t>
            </a:r>
            <a:r>
              <a:rPr lang="en-US" sz="1200" dirty="0"/>
              <a:t> and J. Kobes. “An MTD-based Self-Adaptive Resilience Approach for Cloud Systems.” IEEE CLOUD 2017.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/>
              <a:t>M. Villarreal-Vasquez, B. Bhargava and P. </a:t>
            </a:r>
            <a:r>
              <a:rPr lang="en-US" sz="1200" dirty="0" err="1"/>
              <a:t>Angin</a:t>
            </a:r>
            <a:r>
              <a:rPr lang="en-US" sz="1200" dirty="0"/>
              <a:t>. “Adaptable Safety and Security in V2X Systems.” IEEE ICIOT 2017.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/>
              <a:t>Ulybyshev, B. Bhargava, M. Villarreal-Vasquez, D. Steiner, L. Li, J. Kobes, H. Halpin, R. </a:t>
            </a:r>
            <a:r>
              <a:rPr lang="en-US" sz="1200" dirty="0" err="1"/>
              <a:t>Ranchal</a:t>
            </a:r>
            <a:r>
              <a:rPr lang="en-US" sz="1200" dirty="0"/>
              <a:t>, A. </a:t>
            </a:r>
            <a:r>
              <a:rPr lang="en-US" sz="1200" dirty="0" err="1"/>
              <a:t>Alsalem</a:t>
            </a:r>
            <a:r>
              <a:rPr lang="en-US" sz="1200" dirty="0"/>
              <a:t> "Privacy - Preserving Data Dissemination in Untrusted Cloud", IEEE CLOUD, 2017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G</a:t>
            </a:r>
            <a:r>
              <a:rPr lang="en-US" sz="1200" dirty="0"/>
              <a:t>. Mani, B. Bhargava, B. </a:t>
            </a:r>
            <a:r>
              <a:rPr lang="en-US" sz="1200" dirty="0" err="1"/>
              <a:t>Shivakumar</a:t>
            </a:r>
            <a:r>
              <a:rPr lang="en-US" sz="1200" dirty="0"/>
              <a:t>, J. Kobes "Incremental Learning Through Graceful Degradations </a:t>
            </a:r>
            <a:r>
              <a:rPr lang="en-US" sz="1200" dirty="0" smtClean="0"/>
              <a:t>in Autonomous </a:t>
            </a:r>
            <a:r>
              <a:rPr lang="en-US" sz="1200" dirty="0"/>
              <a:t>Systems", IEEE ICCC, June 2018 (In Submission)</a:t>
            </a:r>
            <a:r>
              <a:rPr lang="en-US" sz="12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G</a:t>
            </a:r>
            <a:r>
              <a:rPr lang="en-US" sz="1200" dirty="0"/>
              <a:t>. Mani, B. Bhargava, P. </a:t>
            </a:r>
            <a:r>
              <a:rPr lang="en-US" sz="1200" dirty="0" err="1"/>
              <a:t>Angin</a:t>
            </a:r>
            <a:r>
              <a:rPr lang="en-US" sz="1200" dirty="0"/>
              <a:t>, M. Villarreal-Vasquez, D. </a:t>
            </a:r>
            <a:r>
              <a:rPr lang="en-US" sz="1200" dirty="0" err="1"/>
              <a:t>Ulybyshev</a:t>
            </a:r>
            <a:r>
              <a:rPr lang="en-US" sz="1200" dirty="0"/>
              <a:t>, J. Kobes "Machine Learning Models </a:t>
            </a:r>
            <a:r>
              <a:rPr lang="en-US" sz="1200" dirty="0" smtClean="0"/>
              <a:t>to Enhance </a:t>
            </a:r>
            <a:r>
              <a:rPr lang="en-US" sz="1200" dirty="0"/>
              <a:t>the Science of Cognitive Autonomy", IEEE ICCC, June 2018 (In Submission</a:t>
            </a:r>
            <a:r>
              <a:rPr lang="en-US" sz="12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G</a:t>
            </a:r>
            <a:r>
              <a:rPr lang="en-US" sz="1200" dirty="0"/>
              <a:t>. Mani, B. </a:t>
            </a:r>
            <a:r>
              <a:rPr lang="en-US" sz="1200" dirty="0" smtClean="0"/>
              <a:t>Bhargava” Scalable </a:t>
            </a:r>
            <a:r>
              <a:rPr lang="en-US" sz="1200" dirty="0"/>
              <a:t>Learning Through Error-correcting Codes based Clustering in </a:t>
            </a:r>
            <a:r>
              <a:rPr lang="en-US" sz="1200" dirty="0" smtClean="0"/>
              <a:t>Autonomous Systems</a:t>
            </a:r>
            <a:r>
              <a:rPr lang="en-US" sz="1200" dirty="0"/>
              <a:t>", IEEE ICCC, June 2018 (In Submission</a:t>
            </a:r>
            <a:r>
              <a:rPr lang="en-US" sz="12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G</a:t>
            </a:r>
            <a:r>
              <a:rPr lang="en-US" sz="1200" dirty="0"/>
              <a:t>. Mani, D. </a:t>
            </a:r>
            <a:r>
              <a:rPr lang="en-US" sz="1200" dirty="0" err="1"/>
              <a:t>Ulybyshev</a:t>
            </a:r>
            <a:r>
              <a:rPr lang="en-US" sz="1200" dirty="0"/>
              <a:t>, B. Bhargava, J. </a:t>
            </a:r>
            <a:r>
              <a:rPr lang="en-US" sz="1200" dirty="0" err="1"/>
              <a:t>Kobes</a:t>
            </a:r>
            <a:r>
              <a:rPr lang="en-US" sz="1200" dirty="0"/>
              <a:t>, P. </a:t>
            </a:r>
            <a:r>
              <a:rPr lang="en-US" sz="1200" dirty="0" err="1"/>
              <a:t>Goyal"Autonomous</a:t>
            </a:r>
            <a:r>
              <a:rPr lang="en-US" sz="1200" dirty="0"/>
              <a:t> Aggregate Data Analytics in </a:t>
            </a:r>
            <a:r>
              <a:rPr lang="en-US" sz="1200" dirty="0" smtClean="0"/>
              <a:t>Untrusted Cloud</a:t>
            </a:r>
            <a:r>
              <a:rPr lang="en-US" sz="1200" dirty="0"/>
              <a:t>", IEEE ICCC, June 2018 (In Submission)</a:t>
            </a:r>
            <a:r>
              <a:rPr lang="en-US" sz="12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G. Mani, B. </a:t>
            </a:r>
            <a:r>
              <a:rPr lang="en-US" sz="1200" dirty="0"/>
              <a:t>Bhargava. "Graceful Degradation in Autonomous Systems Based on </a:t>
            </a:r>
            <a:r>
              <a:rPr lang="en-US" sz="1200" dirty="0" smtClean="0"/>
              <a:t>Combinatorial Learning </a:t>
            </a:r>
            <a:r>
              <a:rPr lang="en-US" sz="1200" dirty="0"/>
              <a:t>Model". (In Submission</a:t>
            </a:r>
            <a:r>
              <a:rPr lang="en-US" sz="1200" dirty="0" smtClean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D</a:t>
            </a:r>
            <a:r>
              <a:rPr lang="en-US" sz="1200" dirty="0"/>
              <a:t>. </a:t>
            </a:r>
            <a:r>
              <a:rPr lang="en-US" sz="1200" dirty="0" err="1"/>
              <a:t>Ulybyshev</a:t>
            </a:r>
            <a:r>
              <a:rPr lang="en-US" sz="1200" dirty="0"/>
              <a:t>, M. Villarreal-Vasquez, B. Bhargava, G. Mani, S. </a:t>
            </a:r>
            <a:r>
              <a:rPr lang="en-US" sz="1200" dirty="0" err="1"/>
              <a:t>Seaberg</a:t>
            </a:r>
            <a:r>
              <a:rPr lang="en-US" sz="1200" dirty="0"/>
              <a:t>, P. </a:t>
            </a:r>
            <a:r>
              <a:rPr lang="en-US" sz="1200" dirty="0" err="1"/>
              <a:t>Conoval</a:t>
            </a:r>
            <a:r>
              <a:rPr lang="en-US" sz="1200" dirty="0"/>
              <a:t>, D. Steiner, J. Kobes "</a:t>
            </a:r>
            <a:r>
              <a:rPr lang="en-US" sz="1200" dirty="0" err="1"/>
              <a:t>Blockhub</a:t>
            </a:r>
            <a:r>
              <a:rPr lang="en-US" sz="1200" dirty="0"/>
              <a:t>: Blockchain-based Software Development System for Untrusted Environments", IEEE CLOUD 2018, (In Submission)</a:t>
            </a:r>
            <a:r>
              <a:rPr lang="en-US" sz="12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D</a:t>
            </a:r>
            <a:r>
              <a:rPr lang="en-US" sz="1200" dirty="0"/>
              <a:t>. </a:t>
            </a:r>
            <a:r>
              <a:rPr lang="en-US" sz="1200" dirty="0" err="1"/>
              <a:t>Ulybyshev</a:t>
            </a:r>
            <a:r>
              <a:rPr lang="en-US" sz="1200" dirty="0"/>
              <a:t>, B. Bhargava, A. </a:t>
            </a:r>
            <a:r>
              <a:rPr lang="en-US" sz="1200" dirty="0" err="1"/>
              <a:t>Alsalem</a:t>
            </a:r>
            <a:r>
              <a:rPr lang="en-US" sz="1200" dirty="0"/>
              <a:t> "Secure Data Exchange and Data Leakage Detection in Untrusted Cloud", ICACCT 2018 (Accepted, in-press).</a:t>
            </a:r>
          </a:p>
          <a:p>
            <a:pPr>
              <a:buNone/>
            </a:pPr>
            <a:endParaRPr lang="en-US" sz="1200" dirty="0"/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5837" y="2427065"/>
            <a:ext cx="7968953" cy="1144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Reflexivity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2848" y="3278497"/>
            <a:ext cx="7436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 Solution Based on Graceful Degradation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Picture 8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Comprehensive Architecture of IAS</a:t>
            </a:r>
            <a:endParaRPr lang="en-US" sz="2800" b="1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3" descr="overall-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86" y="1441449"/>
            <a:ext cx="6928081" cy="491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037144" y="1655180"/>
            <a:ext cx="5660021" cy="729205"/>
          </a:xfrm>
          <a:prstGeom prst="rect">
            <a:avLst/>
          </a:prstGeom>
          <a:noFill/>
          <a:ln w="38100" cap="flat">
            <a:solidFill>
              <a:srgbClr val="FF00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39637" y="1131455"/>
            <a:ext cx="557645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Reflexivity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8166" y="2884890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Anomaly Detection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15740" y="1799318"/>
            <a:ext cx="1793174" cy="183861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47418" y="1660016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Adaptive</a:t>
            </a:r>
            <a:r>
              <a:rPr kumimoji="0" lang="en-US" sz="1500" b="1" i="0" u="none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action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pic>
        <p:nvPicPr>
          <p:cNvPr id="15" name="Picture 14" descr="purd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15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Generic Model of Dynamic Adaptation</a:t>
            </a:r>
            <a:endParaRPr lang="en-US" sz="2800" b="1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11" y="1376083"/>
            <a:ext cx="8142460" cy="4576480"/>
          </a:xfrm>
          <a:prstGeom prst="rect">
            <a:avLst/>
          </a:prstGeom>
        </p:spPr>
      </p:pic>
      <p:pic>
        <p:nvPicPr>
          <p:cNvPr id="9" name="Picture 8" descr="purd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16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Arial" charset="0"/>
                <a:cs typeface="Arial" charset="0"/>
                <a:sym typeface="Tahoma"/>
              </a:rPr>
              <a:t>Solved Problem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dirty="0" smtClean="0">
                <a:solidFill>
                  <a:srgbClr val="000000"/>
                </a:solidFill>
              </a:rPr>
              <a:t>Given </a:t>
            </a:r>
            <a:r>
              <a:rPr lang="en-US" altLang="en-US" sz="2400" dirty="0">
                <a:solidFill>
                  <a:srgbClr val="000000"/>
                </a:solidFill>
              </a:rPr>
              <a:t>a smart </a:t>
            </a:r>
            <a:r>
              <a:rPr lang="en-US" altLang="en-US" sz="2400" dirty="0" smtClean="0">
                <a:solidFill>
                  <a:srgbClr val="000000"/>
                </a:solidFill>
              </a:rPr>
              <a:t>cyber system </a:t>
            </a:r>
            <a:r>
              <a:rPr lang="en-US" altLang="en-US" sz="2400" dirty="0">
                <a:solidFill>
                  <a:srgbClr val="000000"/>
                </a:solidFill>
              </a:rPr>
              <a:t>operating in a distributed computing environment, it should be able to: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</a:rPr>
              <a:t>Replace anomalous/underperforming modules</a:t>
            </a: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</a:rPr>
              <a:t>Swiftly adapt to changes in context</a:t>
            </a: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</a:rPr>
              <a:t>Achieve continuous availability even under attacks and </a:t>
            </a:r>
            <a:r>
              <a:rPr lang="en-US" altLang="en-US" sz="2400" dirty="0" smtClean="0">
                <a:solidFill>
                  <a:srgbClr val="000000"/>
                </a:solidFill>
              </a:rPr>
              <a:t>failures</a:t>
            </a:r>
            <a:r>
              <a:rPr lang="en-US" altLang="en-US" sz="2400" baseline="30000" dirty="0">
                <a:solidFill>
                  <a:srgbClr val="000000"/>
                </a:solidFill>
              </a:rPr>
              <a:t>4</a:t>
            </a:r>
            <a:r>
              <a:rPr lang="en-US" altLang="en-US" sz="2400" dirty="0" smtClean="0">
                <a:solidFill>
                  <a:srgbClr val="000000"/>
                </a:solidFill>
              </a:rPr>
              <a:t>.</a:t>
            </a:r>
            <a:endParaRPr lang="en-US" altLang="en-US" sz="2400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96093" y="5794890"/>
            <a:ext cx="838200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just" eaLnBrk="1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baseline="300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  <a:sym typeface="Tahoma"/>
              </a:rPr>
              <a:t>4</a:t>
            </a:r>
            <a:r>
              <a:rPr lang="en-US" b="1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  <a:sym typeface="Tahoma"/>
              </a:rPr>
              <a:t>Thomas E. Vice, Corporate VP of NGC</a:t>
            </a:r>
            <a:r>
              <a:rPr lang="en-US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  <a:sym typeface="Tahoma"/>
              </a:rPr>
              <a:t>. Sep. 06, 2016. “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"Future of Advanced 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algn="just" eaLnBrk="1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Trusted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Cognitive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Autonomous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Systems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,” at Purdue University</a:t>
            </a:r>
            <a:endParaRPr lang="en-US" kern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pic>
        <p:nvPicPr>
          <p:cNvPr id="9" name="Picture 8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17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Arial" charset="0"/>
                <a:cs typeface="Arial" charset="0"/>
                <a:sym typeface="Tahoma"/>
              </a:rPr>
              <a:t>Graceful Degradations: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Arial" charset="0"/>
                <a:cs typeface="Arial" charset="0"/>
                <a:sym typeface="Tahoma"/>
              </a:rPr>
              <a:t>Combinatorial Replica Replacement Scheme</a:t>
            </a:r>
            <a:endParaRPr lang="en-US" b="1" kern="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buSzTx/>
              <a:buNone/>
            </a:pPr>
            <a:r>
              <a:rPr lang="en-US" altLang="en-US" sz="2200" b="1" dirty="0" smtClean="0"/>
              <a:t>Replica replacement by </a:t>
            </a:r>
            <a:r>
              <a:rPr lang="en-US" altLang="en-US" sz="2200" b="1" dirty="0"/>
              <a:t>Combinatorial </a:t>
            </a:r>
            <a:r>
              <a:rPr lang="en-US" altLang="en-US" sz="2200" b="1" dirty="0" smtClean="0"/>
              <a:t>Balanced-blocks:</a:t>
            </a:r>
            <a:endParaRPr lang="en-US" altLang="en-US" sz="2200" b="1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altLang="en-US" sz="2200" dirty="0" smtClean="0"/>
              <a:t>N systems (S1</a:t>
            </a:r>
            <a:r>
              <a:rPr lang="mr-IN" altLang="en-US" sz="2200" dirty="0" smtClean="0"/>
              <a:t>…</a:t>
            </a:r>
            <a:r>
              <a:rPr lang="en-US" altLang="en-US" sz="2200" dirty="0" smtClean="0"/>
              <a:t>S7) are split into M subset blocks (DAB1</a:t>
            </a:r>
            <a:r>
              <a:rPr lang="mr-IN" altLang="en-US" sz="2200" dirty="0" smtClean="0"/>
              <a:t>…</a:t>
            </a:r>
            <a:r>
              <a:rPr lang="en-US" altLang="en-US" sz="2200" dirty="0" smtClean="0"/>
              <a:t>DAB7) of size R (3 : S1, S5, S7). Each system appears in C blocks (3 out of M). Each system pair appears in </a:t>
            </a:r>
            <a:r>
              <a:rPr lang="en-US" altLang="en-US" sz="2200" b="1" dirty="0" smtClean="0">
                <a:solidFill>
                  <a:srgbClr val="000000"/>
                </a:solidFill>
              </a:rPr>
              <a:t>∆ </a:t>
            </a:r>
            <a:r>
              <a:rPr lang="en-US" altLang="en-US" sz="2200" dirty="0" smtClean="0">
                <a:solidFill>
                  <a:srgbClr val="000000"/>
                </a:solidFill>
              </a:rPr>
              <a:t> blocks (only 1). We implemented (N, M, R, C, </a:t>
            </a:r>
            <a:r>
              <a:rPr lang="en-US" altLang="en-US" sz="2200" b="1" dirty="0" smtClean="0">
                <a:solidFill>
                  <a:srgbClr val="000000"/>
                </a:solidFill>
              </a:rPr>
              <a:t>∆</a:t>
            </a:r>
            <a:r>
              <a:rPr lang="en-US" altLang="en-US" sz="2200" dirty="0" smtClean="0">
                <a:solidFill>
                  <a:srgbClr val="000000"/>
                </a:solidFill>
              </a:rPr>
              <a:t>) = (7, 7, 3, 3, 1). Example on next slide. </a:t>
            </a:r>
            <a:endParaRPr lang="en-US" altLang="en-US" sz="2200" dirty="0" smtClean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altLang="en-US" sz="2200" dirty="0"/>
              <a:t>Each </a:t>
            </a:r>
            <a:r>
              <a:rPr lang="en-US" altLang="en-US" sz="2200" dirty="0" smtClean="0"/>
              <a:t>distributed block </a:t>
            </a:r>
            <a:r>
              <a:rPr lang="en-US" altLang="en-US" sz="2200" dirty="0"/>
              <a:t>contains </a:t>
            </a:r>
            <a:r>
              <a:rPr lang="en-US" altLang="en-US" sz="2200" dirty="0" smtClean="0"/>
              <a:t>a subset of systems </a:t>
            </a:r>
            <a:r>
              <a:rPr lang="en-US" altLang="en-US" sz="2200" dirty="0"/>
              <a:t>and their replicas that are mathematically </a:t>
            </a:r>
            <a:r>
              <a:rPr lang="en-US" altLang="en-US" sz="2200" dirty="0" smtClean="0"/>
              <a:t>distributed and connected, providing balanced resource usage.</a:t>
            </a: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altLang="en-US" sz="2200" dirty="0" smtClean="0"/>
              <a:t>The replicas periodically receive updates from their primary modules. Update interval is set based on Bayesian inference.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altLang="en-US" sz="2200" dirty="0" smtClean="0"/>
              <a:t>Replicas can be used to perform other tasks in parallel while primary module is functioning properly.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algn="just" eaLnBrk="1" hangingPunct="1"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(7, 7, 3, 3, 1)-</a:t>
            </a:r>
            <a:r>
              <a:rPr lang="en-US" altLang="en-US" sz="2800" b="1" dirty="0" smtClean="0">
                <a:solidFill>
                  <a:srgbClr val="000000"/>
                </a:solidFill>
              </a:rPr>
              <a:t>configuration</a:t>
            </a:r>
          </a:p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DAB: Distributed Autonomous Block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92530" y="6044540"/>
            <a:ext cx="7410202" cy="43246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65" y="1262415"/>
            <a:ext cx="8051470" cy="493641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30975" y="1262415"/>
            <a:ext cx="203365" cy="493641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2" name="Picture 11" descr="purd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19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289758"/>
              </p:ext>
            </p:extLst>
          </p:nvPr>
        </p:nvGraphicFramePr>
        <p:xfrm>
          <a:off x="950027" y="1353786"/>
          <a:ext cx="7184570" cy="4519805"/>
        </p:xfrm>
        <a:graphic>
          <a:graphicData uri="http://schemas.openxmlformats.org/drawingml/2006/table">
            <a:tbl>
              <a:tblPr/>
              <a:tblGrid>
                <a:gridCol w="2386908"/>
                <a:gridCol w="2638444"/>
                <a:gridCol w="2159218"/>
              </a:tblGrid>
              <a:tr h="901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Process Type </a:t>
                      </a:r>
                      <a:endParaRPr lang="en-US" sz="11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Process Name</a:t>
                      </a:r>
                      <a:endParaRPr lang="en-US" sz="11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Speed Up </a:t>
                      </a:r>
                      <a:r>
                        <a:rPr lang="en-US" sz="1100" b="1" dirty="0" smtClean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Due to Combinatorial Replica Scheme</a:t>
                      </a:r>
                      <a:endParaRPr lang="en-US" sz="1100" dirty="0" smtClean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(Compared to regular sequential design)</a:t>
                      </a:r>
                      <a:endParaRPr lang="en-US" sz="11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P1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FIBSEARCH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1.3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P2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DOUBLE MULT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1.4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P3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FIBB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1.5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P4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SEARCH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1.8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P5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COPY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1.8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P6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SCALAR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P7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SUM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2.1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P8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PRINT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91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P9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MOVEMENT</a:t>
                      </a:r>
                      <a:endParaRPr lang="en-US" sz="11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3.1</a:t>
                      </a:r>
                      <a:endParaRPr lang="en-US" sz="11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>
              <a:buNone/>
            </a:pPr>
            <a:r>
              <a:rPr lang="en-US" altLang="en-US" sz="2300" b="1" dirty="0" smtClean="0">
                <a:solidFill>
                  <a:srgbClr val="000000"/>
                </a:solidFill>
              </a:rPr>
              <a:t>Measurements for Various Process Completions</a:t>
            </a:r>
            <a:endParaRPr lang="en-US" altLang="en-US" sz="2300" b="1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Intelligent Autonomous </a:t>
            </a:r>
            <a:r>
              <a:rPr lang="en-US" altLang="en-US" sz="2800" b="1" dirty="0" smtClean="0">
                <a:solidFill>
                  <a:srgbClr val="000000"/>
                </a:solidFill>
              </a:rPr>
              <a:t>Systems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4800" y="11811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 marL="230188" indent="-230188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lvl="1" algn="just" eaLnBrk="1" hangingPunct="1">
              <a:buFontTx/>
              <a:buNone/>
            </a:pPr>
            <a:endParaRPr lang="en-US" altLang="en-US" sz="1500">
              <a:solidFill>
                <a:srgbClr val="0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According to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Wes Bush</a:t>
            </a:r>
            <a:r>
              <a:rPr lang="en-US" altLang="en-US" sz="2400" dirty="0" smtClean="0">
                <a:solidFill>
                  <a:srgbClr val="000000"/>
                </a:solidFill>
              </a:rPr>
              <a:t>, CEO of NGC, Autonomous Systems</a:t>
            </a:r>
            <a:r>
              <a:rPr lang="en-US" altLang="en-US" sz="2400" baseline="30000" dirty="0" smtClean="0">
                <a:solidFill>
                  <a:srgbClr val="000000"/>
                </a:solidFill>
              </a:rPr>
              <a:t>1</a:t>
            </a:r>
            <a:r>
              <a:rPr lang="en-US" altLang="en-US" sz="2400" dirty="0" smtClean="0">
                <a:solidFill>
                  <a:srgbClr val="000000"/>
                </a:solidFill>
              </a:rPr>
              <a:t> should be </a:t>
            </a:r>
          </a:p>
          <a:p>
            <a:pPr lvl="1" eaLnBrk="1" hangingPunct="1"/>
            <a:r>
              <a:rPr lang="en-US" altLang="en-US" sz="2400" dirty="0">
                <a:solidFill>
                  <a:srgbClr val="000000"/>
                </a:solidFill>
              </a:rPr>
              <a:t>A</a:t>
            </a:r>
            <a:r>
              <a:rPr lang="en-US" altLang="en-US" sz="2400" dirty="0" smtClean="0">
                <a:solidFill>
                  <a:srgbClr val="000000"/>
                </a:solidFill>
              </a:rPr>
              <a:t>ble </a:t>
            </a:r>
            <a:r>
              <a:rPr lang="en-US" altLang="en-US" sz="2400" dirty="0">
                <a:solidFill>
                  <a:srgbClr val="000000"/>
                </a:solidFill>
              </a:rPr>
              <a:t>to perform complex tasks without </a:t>
            </a:r>
            <a:r>
              <a:rPr lang="en-US" altLang="en-US" sz="2400" dirty="0" smtClean="0">
                <a:solidFill>
                  <a:srgbClr val="000000"/>
                </a:solidFill>
              </a:rPr>
              <a:t>or with limited ongoing </a:t>
            </a:r>
            <a:r>
              <a:rPr lang="en-US" altLang="en-US" sz="2400" dirty="0">
                <a:solidFill>
                  <a:srgbClr val="000000"/>
                </a:solidFill>
              </a:rPr>
              <a:t>connection to </a:t>
            </a:r>
            <a:r>
              <a:rPr lang="en-US" altLang="en-US" sz="2400" dirty="0" smtClean="0">
                <a:solidFill>
                  <a:srgbClr val="000000"/>
                </a:solidFill>
              </a:rPr>
              <a:t>humans.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</a:rPr>
              <a:t>Cognitive enough </a:t>
            </a:r>
            <a:r>
              <a:rPr lang="en-US" sz="2400" dirty="0" smtClean="0"/>
              <a:t>to </a:t>
            </a:r>
            <a:r>
              <a:rPr lang="en-US" sz="2400" dirty="0"/>
              <a:t>act without a human’s judgment lapses or execution </a:t>
            </a:r>
            <a:r>
              <a:rPr lang="en-US" sz="2400" dirty="0" smtClean="0"/>
              <a:t>inadequacies.</a:t>
            </a:r>
            <a:endParaRPr lang="en-US" altLang="en-US" sz="2400" dirty="0" smtClean="0"/>
          </a:p>
          <a:p>
            <a:pPr lvl="1" eaLnBrk="1" hangingPunct="1">
              <a:buFont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Intelligent Autonomous Systems (IAS) are characterized as highly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Cognitive</a:t>
            </a:r>
            <a:r>
              <a:rPr lang="en-US" altLang="en-US" sz="2400" dirty="0" smtClean="0">
                <a:solidFill>
                  <a:srgbClr val="000000"/>
                </a:solidFill>
              </a:rPr>
              <a:t>,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</a:rPr>
              <a:t>effective in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Knowledge Discovery</a:t>
            </a:r>
            <a:r>
              <a:rPr lang="en-US" altLang="en-US" sz="2400" dirty="0" smtClean="0">
                <a:solidFill>
                  <a:srgbClr val="000000"/>
                </a:solidFill>
              </a:rPr>
              <a:t>, </a:t>
            </a:r>
            <a:r>
              <a:rPr lang="en-US" altLang="en-US" sz="2400" b="1" dirty="0">
                <a:solidFill>
                  <a:srgbClr val="000000"/>
                </a:solidFill>
              </a:rPr>
              <a:t>Reflexive</a:t>
            </a:r>
            <a:r>
              <a:rPr lang="en-US" altLang="en-US" sz="2400" dirty="0" smtClean="0">
                <a:solidFill>
                  <a:srgbClr val="000000"/>
                </a:solidFill>
              </a:rPr>
              <a:t>, and </a:t>
            </a:r>
            <a:r>
              <a:rPr lang="en-US" altLang="en-US" sz="2400" b="1" dirty="0">
                <a:solidFill>
                  <a:srgbClr val="000000"/>
                </a:solidFill>
              </a:rPr>
              <a:t>Trusted</a:t>
            </a:r>
            <a:r>
              <a:rPr lang="en-US" altLang="en-US" sz="2400" dirty="0">
                <a:solidFill>
                  <a:srgbClr val="000000"/>
                </a:solidFill>
              </a:rPr>
              <a:t>, </a:t>
            </a:r>
            <a:endParaRPr lang="en-US" altLang="en-US" sz="2400" dirty="0" smtClean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15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850" y="6319777"/>
            <a:ext cx="83820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eaLnBrk="1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baseline="30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Tahoma"/>
              </a:rPr>
              <a:t>1</a:t>
            </a:r>
            <a:r>
              <a:rPr lang="en-US" kern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Tahoma"/>
              </a:rPr>
              <a:t>Wes Bush, Sept. 6, 2016. “The Exciting Future of Autonomous Systems” at KSU</a:t>
            </a:r>
            <a:endParaRPr lang="en-US" kern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726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20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>
              <a:buNone/>
            </a:pPr>
            <a:r>
              <a:rPr lang="en-US" altLang="en-US" sz="2300" b="1" dirty="0" smtClean="0">
                <a:solidFill>
                  <a:srgbClr val="000000"/>
                </a:solidFill>
              </a:rPr>
              <a:t>Measurements for Various Process Completions</a:t>
            </a:r>
            <a:endParaRPr lang="en-US" altLang="en-US" sz="2300" b="1" dirty="0">
              <a:solidFill>
                <a:srgbClr val="0000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1689904" y="1080047"/>
          <a:ext cx="6298396" cy="5396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1356697" y="3445098"/>
            <a:ext cx="5253319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Number of state migrations</a:t>
            </a:r>
            <a:r>
              <a:rPr kumimoji="0" lang="en-US" sz="2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5222" y="6205285"/>
            <a:ext cx="5253319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Process</a:t>
            </a:r>
            <a:r>
              <a:rPr kumimoji="0" lang="en-US" sz="2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Types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pic>
        <p:nvPicPr>
          <p:cNvPr id="11" name="Picture 10" descr="purd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21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5837" y="2427065"/>
            <a:ext cx="7968953" cy="1144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Cognitive </a:t>
            </a:r>
            <a:r>
              <a:rPr lang="en-US" sz="2800" dirty="0">
                <a:solidFill>
                  <a:schemeClr val="tx1"/>
                </a:solidFill>
              </a:rPr>
              <a:t>Autonomy / Knowledge </a:t>
            </a:r>
            <a:r>
              <a:rPr lang="en-US" sz="2800" dirty="0" smtClean="0">
                <a:solidFill>
                  <a:schemeClr val="tx1"/>
                </a:solidFill>
              </a:rPr>
              <a:t>Discovery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2848" y="3278497"/>
            <a:ext cx="7436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Deep Learning Based Anomaly Detection Solution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Picture 8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22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Comprehensive Architecture of IAS</a:t>
            </a:r>
            <a:endParaRPr lang="en-US" sz="2800" b="1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3" descr="overall-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86" y="1441449"/>
            <a:ext cx="6928081" cy="491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038166" y="2884890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Anomaly Detection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15740" y="1799318"/>
            <a:ext cx="1793174" cy="183861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7418" y="1660016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Adaptive</a:t>
            </a:r>
            <a:r>
              <a:rPr kumimoji="0" lang="en-US" sz="1500" b="1" i="0" u="none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action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73417" y="2474907"/>
            <a:ext cx="3065947" cy="2720547"/>
          </a:xfrm>
          <a:prstGeom prst="rect">
            <a:avLst/>
          </a:prstGeom>
          <a:noFill/>
          <a:ln w="38100" cap="flat">
            <a:solidFill>
              <a:srgbClr val="FF00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39637" y="1131455"/>
            <a:ext cx="557645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Cognitive Autonomy and Knowledge</a:t>
            </a:r>
            <a:r>
              <a:rPr kumimoji="0" lang="en-US" sz="1800" b="1" i="0" u="none" strike="noStrike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Discovery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5" name="Picture 14" descr="purd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4009"/>
            <a:ext cx="8158396" cy="2632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/>
              <a:t>Programs store Return Addresses (control flow) along with data in the stack.</a:t>
            </a:r>
          </a:p>
          <a:p>
            <a:pPr marL="342900" indent="-342900" algn="just" eaLnBrk="1" hangingPunct="1"/>
            <a:r>
              <a:rPr lang="en-US" sz="2400" dirty="0"/>
              <a:t>Control-hijacking attacks execute arbitrary code on the target IAS program by hijacking  its control flow.</a:t>
            </a:r>
          </a:p>
          <a:p>
            <a:pPr marL="342900" indent="-342900" algn="just" eaLnBrk="1" hangingPunct="1"/>
            <a:r>
              <a:rPr lang="en-US" sz="2400" dirty="0"/>
              <a:t>A Deep </a:t>
            </a:r>
            <a:r>
              <a:rPr lang="en-US" sz="2400" dirty="0" smtClean="0"/>
              <a:t>Learning (DL) </a:t>
            </a:r>
            <a:r>
              <a:rPr lang="en-US" sz="2400" dirty="0"/>
              <a:t>based </a:t>
            </a:r>
            <a:r>
              <a:rPr lang="en-US" sz="2400" dirty="0" smtClean="0"/>
              <a:t>anomaly detection technique has </a:t>
            </a:r>
            <a:r>
              <a:rPr lang="en-US" sz="2400" dirty="0"/>
              <a:t>been developed </a:t>
            </a:r>
            <a:r>
              <a:rPr lang="en-US" sz="2400" dirty="0" smtClean="0"/>
              <a:t>to protect </a:t>
            </a:r>
            <a:r>
              <a:rPr lang="en-US" sz="2400" dirty="0"/>
              <a:t>IAS programs against these attacks</a:t>
            </a:r>
          </a:p>
          <a:p>
            <a:pPr marL="342900" indent="-342900" algn="just" eaLnBrk="1" hangingPunct="1"/>
            <a:endParaRPr lang="en-US" sz="2400" dirty="0" smtClean="0"/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Problem Statement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09805" y="5421296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76075" y="5419353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02545" y="5417410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41480" y="5419412"/>
            <a:ext cx="734595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373909" y="5417410"/>
            <a:ext cx="5252273" cy="0"/>
          </a:xfrm>
          <a:prstGeom prst="line">
            <a:avLst/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Straight Connector 13"/>
          <p:cNvCxnSpPr/>
          <p:nvPr/>
        </p:nvCxnSpPr>
        <p:spPr>
          <a:xfrm>
            <a:off x="2371999" y="6204748"/>
            <a:ext cx="5252273" cy="0"/>
          </a:xfrm>
          <a:prstGeom prst="line">
            <a:avLst/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/>
          <p:cNvSpPr txBox="1"/>
          <p:nvPr/>
        </p:nvSpPr>
        <p:spPr>
          <a:xfrm>
            <a:off x="3020796" y="5531383"/>
            <a:ext cx="94618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Local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Variables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9096" y="5660049"/>
            <a:ext cx="525643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EBP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4671" y="5529499"/>
            <a:ext cx="94618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Return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Address</a:t>
            </a:r>
            <a:endParaRPr kumimoji="0" lang="en-US" sz="16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22897" y="5658165"/>
            <a:ext cx="1115737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Parameters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" name="Right Brace 18"/>
          <p:cNvSpPr/>
          <p:nvPr/>
        </p:nvSpPr>
        <p:spPr>
          <a:xfrm rot="16200000">
            <a:off x="4787879" y="3062588"/>
            <a:ext cx="370923" cy="4127073"/>
          </a:xfrm>
          <a:prstGeom prst="rightBrac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15578" y="4576462"/>
            <a:ext cx="1783801" cy="44688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Stack Frame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21" name="Picture 20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4009"/>
            <a:ext cx="8158396" cy="2632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 smtClean="0"/>
              <a:t>Programs store Return Addresses </a:t>
            </a:r>
            <a:r>
              <a:rPr lang="en-US" sz="2400" dirty="0"/>
              <a:t>(control flow) </a:t>
            </a:r>
            <a:r>
              <a:rPr lang="en-US" sz="2400" dirty="0" smtClean="0"/>
              <a:t>along </a:t>
            </a:r>
            <a:r>
              <a:rPr lang="en-US" sz="2400" dirty="0"/>
              <a:t>with data in the stack.</a:t>
            </a:r>
          </a:p>
          <a:p>
            <a:pPr marL="342900" indent="-342900" algn="just" eaLnBrk="1" hangingPunct="1"/>
            <a:r>
              <a:rPr lang="en-US" sz="2400" dirty="0" smtClean="0"/>
              <a:t>Control-hijacking attacks execute arbitrary code on the target IAS program by hijacking  its control flow.</a:t>
            </a:r>
          </a:p>
          <a:p>
            <a:pPr marL="342900" indent="-342900" algn="just" eaLnBrk="1" hangingPunct="1"/>
            <a:r>
              <a:rPr lang="en-US" sz="2400" dirty="0"/>
              <a:t>A Deep </a:t>
            </a:r>
            <a:r>
              <a:rPr lang="en-US" sz="2400" dirty="0" smtClean="0"/>
              <a:t>Learning (DL) </a:t>
            </a:r>
            <a:r>
              <a:rPr lang="en-US" sz="2400" dirty="0"/>
              <a:t>based anomaly detection technique has been developed to protect IAS programs against these attacks</a:t>
            </a: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Problem Statement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09805" y="5421296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76075" y="5419353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02545" y="5417410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41480" y="5419412"/>
            <a:ext cx="734595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373909" y="5417410"/>
            <a:ext cx="5252273" cy="0"/>
          </a:xfrm>
          <a:prstGeom prst="line">
            <a:avLst/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Straight Connector 13"/>
          <p:cNvCxnSpPr/>
          <p:nvPr/>
        </p:nvCxnSpPr>
        <p:spPr>
          <a:xfrm>
            <a:off x="2371999" y="6204748"/>
            <a:ext cx="5252273" cy="0"/>
          </a:xfrm>
          <a:prstGeom prst="line">
            <a:avLst/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/>
          <p:cNvSpPr txBox="1"/>
          <p:nvPr/>
        </p:nvSpPr>
        <p:spPr>
          <a:xfrm>
            <a:off x="3020796" y="5531383"/>
            <a:ext cx="94618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Local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Variables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9096" y="5660049"/>
            <a:ext cx="525643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EBP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4671" y="5529499"/>
            <a:ext cx="94618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Return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Address</a:t>
            </a:r>
            <a:endParaRPr kumimoji="0" lang="en-US" sz="16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22897" y="5658165"/>
            <a:ext cx="1115737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Parameters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62205" y="5423569"/>
            <a:ext cx="3549131" cy="781179"/>
          </a:xfrm>
          <a:prstGeom prst="rect">
            <a:avLst/>
          </a:prstGeom>
          <a:gradFill flip="none" rotWithShape="1">
            <a:gsLst>
              <a:gs pos="99000">
                <a:srgbClr val="FF0000">
                  <a:alpha val="4400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gradFill flip="none" rotWithShape="1">
              <a:gsLst>
                <a:gs pos="99000">
                  <a:srgbClr val="FF0000">
                    <a:alpha val="39000"/>
                  </a:srgbClr>
                </a:gs>
                <a:gs pos="100000">
                  <a:srgbClr val="FFFFFF"/>
                </a:gs>
              </a:gsLst>
              <a:lin ang="0" scaled="1"/>
              <a:tileRect/>
            </a:gra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Right Brace 19"/>
          <p:cNvSpPr/>
          <p:nvPr/>
        </p:nvSpPr>
        <p:spPr>
          <a:xfrm rot="16200000">
            <a:off x="4787879" y="3062588"/>
            <a:ext cx="370923" cy="4127073"/>
          </a:xfrm>
          <a:prstGeom prst="rightBrac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15578" y="4576462"/>
            <a:ext cx="1783801" cy="44688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Stack Frame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7026" y="4317315"/>
            <a:ext cx="1752073" cy="646329"/>
          </a:xfrm>
          <a:prstGeom prst="rect">
            <a:avLst/>
          </a:prstGeom>
          <a:noFill/>
          <a:ln w="12700" cap="flat">
            <a:solidFill>
              <a:schemeClr val="accent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Data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overrides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Return Address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23" name="Straight Arrow Connector 22"/>
          <p:cNvCxnSpPr>
            <a:endCxn id="22" idx="2"/>
          </p:cNvCxnSpPr>
          <p:nvPr/>
        </p:nvCxnSpPr>
        <p:spPr>
          <a:xfrm flipH="1" flipV="1">
            <a:off x="1633063" y="4963644"/>
            <a:ext cx="1276741" cy="453766"/>
          </a:xfrm>
          <a:prstGeom prst="straightConnector1">
            <a:avLst/>
          </a:prstGeom>
          <a:noFill/>
          <a:ln w="25400" cap="flat">
            <a:solidFill>
              <a:srgbClr val="005DAA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24" name="Picture 23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8309"/>
            <a:ext cx="8158577" cy="398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/>
              <a:t>An event 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i="1" dirty="0" smtClean="0"/>
              <a:t>is defined </a:t>
            </a:r>
            <a:r>
              <a:rPr lang="en-US" sz="2400" dirty="0" smtClean="0"/>
              <a:t>defined </a:t>
            </a:r>
            <a:r>
              <a:rPr lang="en-US" sz="2400" dirty="0"/>
              <a:t>as a </a:t>
            </a:r>
            <a:r>
              <a:rPr lang="en-US" sz="2400" dirty="0" smtClean="0"/>
              <a:t>function call (</a:t>
            </a:r>
            <a:r>
              <a:rPr lang="en-US" sz="2400" b="1" dirty="0" smtClean="0"/>
              <a:t>system </a:t>
            </a:r>
            <a:r>
              <a:rPr lang="en-US" sz="2400" b="1" dirty="0"/>
              <a:t>or library </a:t>
            </a:r>
            <a:r>
              <a:rPr lang="en-US" sz="2400" b="1" dirty="0" smtClean="0"/>
              <a:t>call</a:t>
            </a:r>
            <a:r>
              <a:rPr lang="en-US" sz="2400" dirty="0" smtClean="0"/>
              <a:t>)</a:t>
            </a:r>
            <a:r>
              <a:rPr lang="en-US" sz="2400" b="1" dirty="0" smtClean="0"/>
              <a:t> </a:t>
            </a:r>
            <a:r>
              <a:rPr lang="en-US" sz="2400" dirty="0"/>
              <a:t>in the execution trace of a program</a:t>
            </a:r>
            <a:r>
              <a:rPr lang="en-US" sz="2400" dirty="0" smtClean="0"/>
              <a:t>.</a:t>
            </a:r>
          </a:p>
          <a:p>
            <a:pPr marL="342900" indent="-342900" algn="just" eaLnBrk="1" hangingPunct="1"/>
            <a:r>
              <a:rPr lang="en-US" sz="2400" dirty="0" smtClean="0"/>
              <a:t>Use Deep Learning to answer </a:t>
            </a:r>
            <a:r>
              <a:rPr lang="en-US" sz="2400" b="1" dirty="0"/>
              <a:t>the binary classification problem </a:t>
            </a:r>
            <a:r>
              <a:rPr lang="en-US" sz="2400" dirty="0"/>
              <a:t>of given a sequence of </a:t>
            </a:r>
            <a:r>
              <a:rPr lang="en-US" sz="2400" dirty="0" smtClean="0"/>
              <a:t>function calls (or system events) </a:t>
            </a:r>
            <a:r>
              <a:rPr lang="en-US" sz="2400" i="1" dirty="0"/>
              <a:t>e</a:t>
            </a:r>
            <a:r>
              <a:rPr lang="en-US" sz="2400" i="1" baseline="-25000" dirty="0"/>
              <a:t>1</a:t>
            </a:r>
            <a:r>
              <a:rPr lang="en-US" sz="2400" i="1" dirty="0"/>
              <a:t>e</a:t>
            </a:r>
            <a:r>
              <a:rPr lang="en-US" sz="2400" i="1" baseline="-25000" dirty="0"/>
              <a:t>2</a:t>
            </a:r>
            <a:r>
              <a:rPr lang="en-US" sz="2400" i="1" dirty="0"/>
              <a:t>e</a:t>
            </a:r>
            <a:r>
              <a:rPr lang="en-US" sz="2400" i="1" baseline="-25000" dirty="0"/>
              <a:t>3</a:t>
            </a:r>
            <a:r>
              <a:rPr lang="mr-IN" sz="2400" i="1" dirty="0"/>
              <a:t>…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k</a:t>
            </a:r>
            <a:r>
              <a:rPr lang="en-US" sz="2400" i="1" dirty="0"/>
              <a:t> </a:t>
            </a:r>
            <a:r>
              <a:rPr lang="en-US" sz="2400" b="1" dirty="0"/>
              <a:t>whether or not the sequence should occur</a:t>
            </a:r>
            <a:r>
              <a:rPr lang="en-US" sz="2400" dirty="0" smtClean="0"/>
              <a:t>?</a:t>
            </a:r>
          </a:p>
          <a:p>
            <a:pPr algn="just" eaLnBrk="1" hangingPunct="1">
              <a:buNone/>
            </a:pPr>
            <a:endParaRPr lang="en-US" sz="2400" dirty="0" smtClean="0"/>
          </a:p>
          <a:p>
            <a:pPr marL="342900" indent="-342900"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Research Approach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8309"/>
            <a:ext cx="8158577" cy="398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/>
              <a:t>An event 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i="1" dirty="0" smtClean="0"/>
              <a:t>is defined </a:t>
            </a:r>
            <a:r>
              <a:rPr lang="en-US" sz="2400" dirty="0" smtClean="0"/>
              <a:t>defined </a:t>
            </a:r>
            <a:r>
              <a:rPr lang="en-US" sz="2400" dirty="0"/>
              <a:t>as a </a:t>
            </a:r>
            <a:r>
              <a:rPr lang="en-US" sz="2400" dirty="0" smtClean="0"/>
              <a:t>function call (</a:t>
            </a:r>
            <a:r>
              <a:rPr lang="en-US" sz="2400" b="1" dirty="0" smtClean="0"/>
              <a:t>system </a:t>
            </a:r>
            <a:r>
              <a:rPr lang="en-US" sz="2400" b="1" dirty="0"/>
              <a:t>or library </a:t>
            </a:r>
            <a:r>
              <a:rPr lang="en-US" sz="2400" b="1" dirty="0" smtClean="0"/>
              <a:t>call</a:t>
            </a:r>
            <a:r>
              <a:rPr lang="en-US" sz="2400" dirty="0" smtClean="0"/>
              <a:t>)</a:t>
            </a:r>
            <a:r>
              <a:rPr lang="en-US" sz="2400" b="1" dirty="0" smtClean="0"/>
              <a:t> </a:t>
            </a:r>
            <a:r>
              <a:rPr lang="en-US" sz="2400" dirty="0"/>
              <a:t>in the execution trace of a program</a:t>
            </a:r>
            <a:r>
              <a:rPr lang="en-US" sz="2400" dirty="0" smtClean="0"/>
              <a:t>.</a:t>
            </a:r>
          </a:p>
          <a:p>
            <a:pPr marL="342900" indent="-342900" algn="just" eaLnBrk="1" hangingPunct="1"/>
            <a:r>
              <a:rPr lang="en-US" sz="2400" dirty="0" smtClean="0"/>
              <a:t>Use Deep Learning to answer </a:t>
            </a:r>
            <a:r>
              <a:rPr lang="en-US" sz="2400" b="1" dirty="0"/>
              <a:t>the binary classification problem </a:t>
            </a:r>
            <a:r>
              <a:rPr lang="en-US" sz="2400" dirty="0"/>
              <a:t>of given a sequence of </a:t>
            </a:r>
            <a:r>
              <a:rPr lang="en-US" sz="2400" dirty="0" smtClean="0"/>
              <a:t>function calls (or system events) </a:t>
            </a:r>
            <a:r>
              <a:rPr lang="en-US" sz="2400" i="1" dirty="0"/>
              <a:t>e</a:t>
            </a:r>
            <a:r>
              <a:rPr lang="en-US" sz="2400" i="1" baseline="-25000" dirty="0"/>
              <a:t>1</a:t>
            </a:r>
            <a:r>
              <a:rPr lang="en-US" sz="2400" i="1" dirty="0"/>
              <a:t>e</a:t>
            </a:r>
            <a:r>
              <a:rPr lang="en-US" sz="2400" i="1" baseline="-25000" dirty="0"/>
              <a:t>2</a:t>
            </a:r>
            <a:r>
              <a:rPr lang="en-US" sz="2400" i="1" dirty="0"/>
              <a:t>e</a:t>
            </a:r>
            <a:r>
              <a:rPr lang="en-US" sz="2400" i="1" baseline="-25000" dirty="0"/>
              <a:t>3</a:t>
            </a:r>
            <a:r>
              <a:rPr lang="mr-IN" sz="2400" i="1" dirty="0"/>
              <a:t>…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k</a:t>
            </a:r>
            <a:r>
              <a:rPr lang="en-US" sz="2400" i="1" dirty="0"/>
              <a:t> </a:t>
            </a:r>
            <a:r>
              <a:rPr lang="en-US" sz="2400" b="1" dirty="0"/>
              <a:t>whether or not the sequence should occur</a:t>
            </a:r>
            <a:r>
              <a:rPr lang="en-US" sz="2400" dirty="0" smtClean="0"/>
              <a:t>?</a:t>
            </a:r>
          </a:p>
          <a:p>
            <a:pPr algn="just" eaLnBrk="1" hangingPunct="1">
              <a:buNone/>
            </a:pPr>
            <a:endParaRPr lang="en-US" sz="2400" dirty="0" smtClean="0"/>
          </a:p>
          <a:p>
            <a:pPr marL="342900" indent="-342900"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Research Approach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3755827" y="4278315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3996202" y="4278315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236577" y="4278315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4476952" y="4278315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4723522" y="4278315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5378362" y="4278315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5612542" y="4278315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flipH="1">
            <a:off x="5852917" y="4278315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941574" y="4728699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85260" y="4604165"/>
            <a:ext cx="21396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Given this sequence at time </a:t>
            </a:r>
            <a:r>
              <a:rPr lang="en-US" sz="1600" i="1" dirty="0" smtClean="0"/>
              <a:t>t-1</a:t>
            </a:r>
            <a:endParaRPr lang="en-US" sz="1600" i="1" dirty="0"/>
          </a:p>
        </p:txBody>
      </p:sp>
      <p:sp>
        <p:nvSpPr>
          <p:cNvPr id="19" name="Oval 18"/>
          <p:cNvSpPr/>
          <p:nvPr/>
        </p:nvSpPr>
        <p:spPr>
          <a:xfrm>
            <a:off x="5093974" y="4732419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230264" y="4738614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 rot="5400000">
            <a:off x="4770333" y="2523000"/>
            <a:ext cx="369828" cy="3080383"/>
          </a:xfrm>
          <a:prstGeom prst="leftBrace">
            <a:avLst>
              <a:gd name="adj1" fmla="val 8333"/>
              <a:gd name="adj2" fmla="val 49645"/>
            </a:avLst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24839" y="3513779"/>
            <a:ext cx="267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System Events</a:t>
            </a:r>
            <a:endParaRPr lang="en-US" sz="1600" i="1" dirty="0"/>
          </a:p>
        </p:txBody>
      </p:sp>
      <p:pic>
        <p:nvPicPr>
          <p:cNvPr id="23" name="Picture 22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8309"/>
            <a:ext cx="8158577" cy="398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 smtClean="0"/>
              <a:t>An </a:t>
            </a:r>
            <a:r>
              <a:rPr lang="en-US" sz="2400" dirty="0"/>
              <a:t>event 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i="1" dirty="0" smtClean="0"/>
              <a:t>is defined </a:t>
            </a:r>
            <a:r>
              <a:rPr lang="en-US" sz="2400" dirty="0" smtClean="0"/>
              <a:t>defined </a:t>
            </a:r>
            <a:r>
              <a:rPr lang="en-US" sz="2400" dirty="0"/>
              <a:t>as a </a:t>
            </a:r>
            <a:r>
              <a:rPr lang="en-US" sz="2400" dirty="0" smtClean="0"/>
              <a:t>function call (</a:t>
            </a:r>
            <a:r>
              <a:rPr lang="en-US" sz="2400" b="1" dirty="0" smtClean="0"/>
              <a:t>system </a:t>
            </a:r>
            <a:r>
              <a:rPr lang="en-US" sz="2400" b="1" dirty="0"/>
              <a:t>or library </a:t>
            </a:r>
            <a:r>
              <a:rPr lang="en-US" sz="2400" b="1" dirty="0" smtClean="0"/>
              <a:t>call</a:t>
            </a:r>
            <a:r>
              <a:rPr lang="en-US" sz="2400" dirty="0" smtClean="0"/>
              <a:t>)</a:t>
            </a:r>
            <a:r>
              <a:rPr lang="en-US" sz="2400" b="1" dirty="0" smtClean="0"/>
              <a:t> </a:t>
            </a:r>
            <a:r>
              <a:rPr lang="en-US" sz="2400" dirty="0"/>
              <a:t>in the execution trace of a program</a:t>
            </a:r>
            <a:r>
              <a:rPr lang="en-US" sz="2400" dirty="0" smtClean="0"/>
              <a:t>.</a:t>
            </a:r>
          </a:p>
          <a:p>
            <a:pPr marL="342900" indent="-342900" algn="just" eaLnBrk="1" hangingPunct="1"/>
            <a:r>
              <a:rPr lang="en-US" sz="2400" dirty="0" smtClean="0"/>
              <a:t>Use Deep Learning to answer </a:t>
            </a:r>
            <a:r>
              <a:rPr lang="en-US" sz="2400" b="1" dirty="0"/>
              <a:t>the binary classification problem </a:t>
            </a:r>
            <a:r>
              <a:rPr lang="en-US" sz="2400" dirty="0"/>
              <a:t>of given a sequence of </a:t>
            </a:r>
            <a:r>
              <a:rPr lang="en-US" sz="2400" dirty="0" smtClean="0"/>
              <a:t>function calls (or system events) </a:t>
            </a:r>
            <a:r>
              <a:rPr lang="en-US" sz="2400" i="1" dirty="0"/>
              <a:t>e</a:t>
            </a:r>
            <a:r>
              <a:rPr lang="en-US" sz="2400" i="1" baseline="-25000" dirty="0"/>
              <a:t>1</a:t>
            </a:r>
            <a:r>
              <a:rPr lang="en-US" sz="2400" i="1" dirty="0"/>
              <a:t>e</a:t>
            </a:r>
            <a:r>
              <a:rPr lang="en-US" sz="2400" i="1" baseline="-25000" dirty="0"/>
              <a:t>2</a:t>
            </a:r>
            <a:r>
              <a:rPr lang="en-US" sz="2400" i="1" dirty="0"/>
              <a:t>e</a:t>
            </a:r>
            <a:r>
              <a:rPr lang="en-US" sz="2400" i="1" baseline="-25000" dirty="0"/>
              <a:t>3</a:t>
            </a:r>
            <a:r>
              <a:rPr lang="mr-IN" sz="2400" i="1" dirty="0"/>
              <a:t>…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k</a:t>
            </a:r>
            <a:r>
              <a:rPr lang="en-US" sz="2400" i="1" dirty="0"/>
              <a:t> </a:t>
            </a:r>
            <a:r>
              <a:rPr lang="en-US" sz="2400" b="1" dirty="0"/>
              <a:t>whether or not the sequence should occur</a:t>
            </a:r>
            <a:r>
              <a:rPr lang="en-US" sz="2400" dirty="0" smtClean="0"/>
              <a:t>?</a:t>
            </a:r>
          </a:p>
          <a:p>
            <a:pPr algn="just" eaLnBrk="1" hangingPunct="1">
              <a:buNone/>
            </a:pPr>
            <a:endParaRPr lang="en-US" sz="2400" dirty="0" smtClean="0"/>
          </a:p>
          <a:p>
            <a:pPr marL="342900" indent="-342900"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Research Approach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3755827" y="4278315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3996202" y="4278315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236577" y="4278315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4476952" y="4278315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4723522" y="4278315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5378362" y="4278315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5612542" y="4278315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flipH="1">
            <a:off x="5852917" y="4278315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941574" y="4728699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85260" y="4604165"/>
            <a:ext cx="21396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Given this sequence at time </a:t>
            </a:r>
            <a:r>
              <a:rPr lang="en-US" sz="1600" i="1" dirty="0" smtClean="0"/>
              <a:t>t-1</a:t>
            </a:r>
            <a:endParaRPr lang="en-US" sz="16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1485259" y="5589803"/>
            <a:ext cx="20528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At time </a:t>
            </a:r>
            <a:r>
              <a:rPr lang="en-US" sz="1600" i="1" dirty="0" smtClean="0"/>
              <a:t>t</a:t>
            </a:r>
            <a:r>
              <a:rPr lang="en-US" sz="1600" dirty="0" smtClean="0"/>
              <a:t>, should this sequence occur?</a:t>
            </a:r>
            <a:endParaRPr lang="en-US" sz="1600" dirty="0"/>
          </a:p>
        </p:txBody>
      </p:sp>
      <p:sp>
        <p:nvSpPr>
          <p:cNvPr id="20" name="Oval 19"/>
          <p:cNvSpPr/>
          <p:nvPr/>
        </p:nvSpPr>
        <p:spPr>
          <a:xfrm>
            <a:off x="5093974" y="4732419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30264" y="4738614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H="1">
            <a:off x="3759547" y="5467152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3999922" y="5467152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H="1">
            <a:off x="4240297" y="5467152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H="1">
            <a:off x="4480672" y="5467152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flipH="1">
            <a:off x="4727242" y="5467152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H="1">
            <a:off x="5382082" y="5467152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flipH="1">
            <a:off x="5616262" y="5467152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5856637" y="5467152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945294" y="5917536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H="1">
            <a:off x="6103162" y="5467152"/>
            <a:ext cx="162791" cy="8864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097694" y="5921256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233984" y="5927451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Brace 33"/>
          <p:cNvSpPr/>
          <p:nvPr/>
        </p:nvSpPr>
        <p:spPr>
          <a:xfrm rot="5400000">
            <a:off x="4770333" y="2523000"/>
            <a:ext cx="369828" cy="3080383"/>
          </a:xfrm>
          <a:prstGeom prst="leftBrace">
            <a:avLst>
              <a:gd name="adj1" fmla="val 8333"/>
              <a:gd name="adj2" fmla="val 49645"/>
            </a:avLst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24839" y="3513779"/>
            <a:ext cx="267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System Events</a:t>
            </a:r>
            <a:endParaRPr lang="en-US" sz="1600" i="1" dirty="0"/>
          </a:p>
        </p:txBody>
      </p:sp>
      <p:pic>
        <p:nvPicPr>
          <p:cNvPr id="36" name="Picture 35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4010"/>
            <a:ext cx="8158396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algn="just" eaLnBrk="1" hangingPunct="1">
              <a:buNone/>
            </a:pPr>
            <a:r>
              <a:rPr lang="en-US" sz="2200" b="1" dirty="0" smtClean="0"/>
              <a:t>Attacks:</a:t>
            </a:r>
          </a:p>
          <a:p>
            <a:pPr marL="342900" indent="-342900" algn="just" eaLnBrk="1" hangingPunct="1"/>
            <a:r>
              <a:rPr lang="en-US" sz="2200" b="1" dirty="0" smtClean="0"/>
              <a:t>Code injection: </a:t>
            </a:r>
            <a:r>
              <a:rPr lang="en-US" sz="2200" dirty="0" smtClean="0"/>
              <a:t>Malicious instruction sequences are executed using injected codes in the data portion of the stack. Examples: buffer overflow and buffer specified injection </a:t>
            </a:r>
          </a:p>
          <a:p>
            <a:pPr marL="342900" indent="-342900" algn="just" eaLnBrk="1" hangingPunct="1"/>
            <a:r>
              <a:rPr lang="en-US" sz="2200" b="1" dirty="0" smtClean="0"/>
              <a:t>Code reuse:</a:t>
            </a:r>
            <a:r>
              <a:rPr lang="en-US" sz="2200" b="1" dirty="0"/>
              <a:t> </a:t>
            </a:r>
            <a:r>
              <a:rPr lang="en-US" sz="2200" dirty="0" smtClean="0"/>
              <a:t>Malicious </a:t>
            </a:r>
            <a:r>
              <a:rPr lang="en-US" sz="2200" dirty="0"/>
              <a:t>instruction sequences </a:t>
            </a:r>
            <a:r>
              <a:rPr lang="en-US" sz="2200" dirty="0" smtClean="0"/>
              <a:t>are executed without </a:t>
            </a:r>
            <a:r>
              <a:rPr lang="en-US" sz="2200" dirty="0"/>
              <a:t>injecting external code</a:t>
            </a:r>
            <a:r>
              <a:rPr lang="en-US" sz="2200" dirty="0" smtClean="0"/>
              <a:t>. Examples: Return-oriented programming and memory disclosure.</a:t>
            </a:r>
          </a:p>
          <a:p>
            <a:pPr algn="just" eaLnBrk="1" hangingPunct="1">
              <a:buNone/>
            </a:pPr>
            <a:endParaRPr lang="en-US" sz="2200" dirty="0" smtClean="0"/>
          </a:p>
          <a:p>
            <a:pPr algn="just" eaLnBrk="1" hangingPunct="1">
              <a:buNone/>
            </a:pPr>
            <a:r>
              <a:rPr lang="en-US" sz="2200" b="1" dirty="0" smtClean="0"/>
              <a:t>Mitigation:</a:t>
            </a:r>
            <a:endParaRPr lang="en-US" sz="2200" b="1" dirty="0"/>
          </a:p>
          <a:p>
            <a:pPr marL="342900" indent="-342900" algn="just" eaLnBrk="1" hangingPunct="1"/>
            <a:r>
              <a:rPr lang="en-US" sz="2200" dirty="0" smtClean="0"/>
              <a:t>Control Flow Integrity (CFI) is required.</a:t>
            </a:r>
          </a:p>
          <a:p>
            <a:pPr marL="342900" indent="-342900" algn="just" eaLnBrk="1" hangingPunct="1"/>
            <a:r>
              <a:rPr lang="en-US" sz="2200" dirty="0" smtClean="0"/>
              <a:t>Deep Learning is used to guarantee Control Flow Integrity (CFI) as the model detects non-conforming sequences of execution traces in run time.</a:t>
            </a: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25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Types of attacks and mitigation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8308"/>
            <a:ext cx="8158577" cy="524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 smtClean="0"/>
              <a:t>For a given program, a code coverage is conducted to obtain all the possible execution traces. </a:t>
            </a:r>
          </a:p>
          <a:p>
            <a:pPr marL="342900" indent="-342900" algn="just" eaLnBrk="1" hangingPunct="1"/>
            <a:r>
              <a:rPr lang="en-US" sz="2400" dirty="0" smtClean="0"/>
              <a:t>An </a:t>
            </a:r>
            <a:r>
              <a:rPr lang="en-US" sz="2400" dirty="0"/>
              <a:t>event 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i="1" dirty="0" smtClean="0"/>
              <a:t>is defined </a:t>
            </a:r>
            <a:r>
              <a:rPr lang="en-US" sz="2400" dirty="0" smtClean="0"/>
              <a:t>defined </a:t>
            </a:r>
            <a:r>
              <a:rPr lang="en-US" sz="2400" dirty="0"/>
              <a:t>as a </a:t>
            </a:r>
            <a:r>
              <a:rPr lang="en-US" sz="2400" dirty="0" smtClean="0"/>
              <a:t>function call (</a:t>
            </a:r>
            <a:r>
              <a:rPr lang="en-US" sz="2400" b="1" dirty="0" smtClean="0"/>
              <a:t>system </a:t>
            </a:r>
            <a:r>
              <a:rPr lang="en-US" sz="2400" b="1" dirty="0"/>
              <a:t>or library </a:t>
            </a:r>
            <a:r>
              <a:rPr lang="en-US" sz="2400" b="1" dirty="0" smtClean="0"/>
              <a:t>call</a:t>
            </a:r>
            <a:r>
              <a:rPr lang="en-US" sz="2400" dirty="0" smtClean="0"/>
              <a:t>)</a:t>
            </a:r>
            <a:r>
              <a:rPr lang="en-US" sz="2400" b="1" dirty="0" smtClean="0"/>
              <a:t> </a:t>
            </a:r>
            <a:r>
              <a:rPr lang="en-US" sz="2400" dirty="0"/>
              <a:t>in the </a:t>
            </a:r>
            <a:r>
              <a:rPr lang="en-US" sz="2400" dirty="0" smtClean="0"/>
              <a:t>execution trace of a program.</a:t>
            </a:r>
          </a:p>
          <a:p>
            <a:pPr marL="342900" indent="-342900" algn="just" eaLnBrk="1" hangingPunct="1"/>
            <a:r>
              <a:rPr lang="en-US" sz="2400" dirty="0"/>
              <a:t>Each possible system event (function calls) is uniquely identified as they will form the vocabulary of system events</a:t>
            </a:r>
            <a:r>
              <a:rPr lang="en-US" sz="2400" dirty="0" smtClean="0"/>
              <a:t>.</a:t>
            </a:r>
          </a:p>
          <a:p>
            <a:pPr marL="342900" indent="-342900" algn="just" eaLnBrk="1" hangingPunct="1"/>
            <a:r>
              <a:rPr lang="en-US" sz="2400" dirty="0" smtClean="0"/>
              <a:t>The Deep Learning model (neural network) is trained with the obtained sequences of events.</a:t>
            </a:r>
          </a:p>
          <a:p>
            <a:pPr marL="342900" indent="-342900" algn="just" eaLnBrk="1" hangingPunct="1"/>
            <a:r>
              <a:rPr lang="en-US" sz="2400" dirty="0" smtClean="0"/>
              <a:t>The model is based on </a:t>
            </a:r>
            <a:r>
              <a:rPr lang="en-US" sz="2400" dirty="0"/>
              <a:t>Recurrent Neural Networks: Long-Short Term Memory (</a:t>
            </a:r>
            <a:r>
              <a:rPr lang="en-US" sz="2400" b="1" dirty="0"/>
              <a:t>LSTM</a:t>
            </a:r>
            <a:r>
              <a:rPr lang="en-US" sz="2400" dirty="0"/>
              <a:t>) and Gated Recurrent Units (</a:t>
            </a:r>
            <a:r>
              <a:rPr lang="en-US" sz="2400" b="1" dirty="0"/>
              <a:t>GRU</a:t>
            </a:r>
            <a:r>
              <a:rPr lang="en-US" sz="2400" dirty="0"/>
              <a:t>.</a:t>
            </a:r>
            <a:r>
              <a:rPr lang="en-US" sz="2400" dirty="0" smtClean="0"/>
              <a:t>)</a:t>
            </a: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26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Deep Learning Based Anomaly Detection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Motivation from NGC </a:t>
            </a:r>
            <a:r>
              <a:rPr lang="mr-IN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A Holistic Approach 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Autonomous systems should not only learn at the network level but they should learn about their environment.</a:t>
            </a: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Autonomous systems should be able to be trained with 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</a:rPr>
              <a:t>Meta-data, limited data, incomplete data, and unknown (new) data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</a:rPr>
              <a:t>Dynamic and unpredictable environment </a:t>
            </a:r>
            <a:endParaRPr lang="en-US" altLang="en-US" sz="2400" dirty="0"/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We discussed these ideas with Jason Kobes and Paul </a:t>
            </a:r>
            <a:r>
              <a:rPr lang="en-US" altLang="en-US" sz="2400" dirty="0" err="1" smtClean="0">
                <a:solidFill>
                  <a:srgbClr val="000000"/>
                </a:solidFill>
              </a:rPr>
              <a:t>Conoval</a:t>
            </a:r>
            <a:r>
              <a:rPr lang="en-US" altLang="en-US" sz="2400" dirty="0" smtClean="0">
                <a:solidFill>
                  <a:srgbClr val="000000"/>
                </a:solidFill>
              </a:rPr>
              <a:t>. </a:t>
            </a:r>
            <a:endParaRPr lang="en-US" altLang="en-US" sz="2400" dirty="0"/>
          </a:p>
          <a:p>
            <a:pPr indent="-739775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254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8308"/>
            <a:ext cx="8158577" cy="5132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/>
              <a:t>After training, given a sequence of events as input, the neural network produces as output an array of probabilities, one for each of the possible events in the system. 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marL="342900" indent="-342900" algn="just" eaLnBrk="1" hangingPunct="1"/>
            <a:r>
              <a:rPr lang="en-US" sz="2400" dirty="0" smtClean="0"/>
              <a:t>At </a:t>
            </a:r>
            <a:r>
              <a:rPr lang="en-US" sz="2400" dirty="0"/>
              <a:t>any time </a:t>
            </a:r>
            <a:r>
              <a:rPr lang="en-US" sz="2400" i="1" dirty="0"/>
              <a:t>t</a:t>
            </a:r>
            <a:r>
              <a:rPr lang="en-US" sz="2400" dirty="0"/>
              <a:t> each possible event (system call or library call) in </a:t>
            </a:r>
            <a:r>
              <a:rPr lang="en-US" sz="2400" dirty="0" smtClean="0"/>
              <a:t>the system </a:t>
            </a:r>
            <a:r>
              <a:rPr lang="en-US" sz="2400" dirty="0"/>
              <a:t>is assigned a probability estimated with respect to </a:t>
            </a:r>
            <a:r>
              <a:rPr lang="en-US" sz="2400" dirty="0" smtClean="0"/>
              <a:t>the sequences </a:t>
            </a:r>
            <a:r>
              <a:rPr lang="en-US" sz="2400" dirty="0"/>
              <a:t>of events </a:t>
            </a:r>
            <a:r>
              <a:rPr lang="en-US" sz="2400" b="1" dirty="0"/>
              <a:t>observed </a:t>
            </a:r>
            <a:r>
              <a:rPr lang="en-US" sz="2400" b="1" dirty="0" smtClean="0"/>
              <a:t>until </a:t>
            </a:r>
            <a:r>
              <a:rPr lang="en-US" sz="2400" dirty="0" smtClean="0"/>
              <a:t>time </a:t>
            </a:r>
            <a:r>
              <a:rPr lang="en-US" sz="2400" i="1" dirty="0" smtClean="0"/>
              <a:t>t-1</a:t>
            </a:r>
            <a:r>
              <a:rPr lang="en-US" sz="2400" dirty="0" smtClean="0"/>
              <a:t>.</a:t>
            </a:r>
          </a:p>
          <a:p>
            <a:pPr marL="342900" indent="-342900" algn="just" eaLnBrk="1" hangingPunct="1"/>
            <a:r>
              <a:rPr lang="en-US" sz="2400" dirty="0" smtClean="0"/>
              <a:t>At classification time </a:t>
            </a:r>
            <a:r>
              <a:rPr lang="en-US" sz="2400" i="1" dirty="0" smtClean="0"/>
              <a:t>t</a:t>
            </a:r>
            <a:r>
              <a:rPr lang="en-US" sz="2400" dirty="0" smtClean="0"/>
              <a:t>, </a:t>
            </a:r>
            <a:r>
              <a:rPr lang="en-US" sz="2400" dirty="0"/>
              <a:t>the decision is made with respect to a pre-</a:t>
            </a:r>
            <a:r>
              <a:rPr lang="en-US" sz="2400" dirty="0" smtClean="0"/>
              <a:t>defined threshold </a:t>
            </a:r>
            <a:r>
              <a:rPr lang="en-US" sz="2400" dirty="0"/>
              <a:t>of </a:t>
            </a:r>
            <a:r>
              <a:rPr lang="en-US" sz="2400" dirty="0" smtClean="0"/>
              <a:t>the top-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/>
              <a:t>most </a:t>
            </a:r>
            <a:r>
              <a:rPr lang="en-US" sz="2400" dirty="0" smtClean="0"/>
              <a:t>likely events.</a:t>
            </a:r>
          </a:p>
          <a:p>
            <a:pPr marL="342900" indent="-342900" algn="just" eaLnBrk="1" hangingPunct="1"/>
            <a:endParaRPr lang="en-US" sz="2400" dirty="0" smtClean="0"/>
          </a:p>
          <a:p>
            <a:pPr algn="just" eaLnBrk="1" hangingPunct="1">
              <a:buNone/>
            </a:pPr>
            <a:endParaRPr lang="en-US" sz="2400" dirty="0"/>
          </a:p>
          <a:p>
            <a:pPr algn="just" eaLnBrk="1" hangingPunct="1">
              <a:buNone/>
            </a:pPr>
            <a:endParaRPr lang="en-US" sz="2400" dirty="0" smtClean="0"/>
          </a:p>
          <a:p>
            <a:pPr marL="342900" indent="-342900"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27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26" name="Straight Arrow Connector 25"/>
          <p:cNvCxnSpPr>
            <a:stCxn id="17" idx="6"/>
            <a:endCxn id="24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Straight Arrow Connector 26"/>
          <p:cNvCxnSpPr>
            <a:stCxn id="17" idx="6"/>
            <a:endCxn id="21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Straight Arrow Connector 27"/>
          <p:cNvCxnSpPr>
            <a:stCxn id="17" idx="6"/>
            <a:endCxn id="22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Straight Arrow Connector 28"/>
          <p:cNvCxnSpPr>
            <a:stCxn id="17" idx="6"/>
            <a:endCxn id="23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Straight Arrow Connector 29"/>
          <p:cNvCxnSpPr>
            <a:stCxn id="18" idx="6"/>
            <a:endCxn id="24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Straight Arrow Connector 30"/>
          <p:cNvCxnSpPr>
            <a:stCxn id="18" idx="6"/>
            <a:endCxn id="21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Straight Arrow Connector 31"/>
          <p:cNvCxnSpPr>
            <a:stCxn id="18" idx="6"/>
            <a:endCxn id="22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Straight Arrow Connector 32"/>
          <p:cNvCxnSpPr>
            <a:stCxn id="18" idx="6"/>
            <a:endCxn id="23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Straight Arrow Connector 33"/>
          <p:cNvCxnSpPr>
            <a:stCxn id="19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Straight Arrow Connector 34"/>
          <p:cNvCxnSpPr>
            <a:stCxn id="19" idx="6"/>
            <a:endCxn id="21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Straight Arrow Connector 35"/>
          <p:cNvCxnSpPr>
            <a:stCxn id="19" idx="6"/>
            <a:endCxn id="22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Straight Arrow Connector 36"/>
          <p:cNvCxnSpPr>
            <a:stCxn id="19" idx="6"/>
            <a:endCxn id="23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8" name="Straight Arrow Connector 37"/>
          <p:cNvCxnSpPr>
            <a:stCxn id="24" idx="6"/>
            <a:endCxn id="25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Straight Arrow Connector 38"/>
          <p:cNvCxnSpPr>
            <a:stCxn id="21" idx="6"/>
            <a:endCxn id="25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Arrow Connector 39"/>
          <p:cNvCxnSpPr>
            <a:stCxn id="22" idx="6"/>
            <a:endCxn id="25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/>
          <p:cNvCxnSpPr>
            <a:stCxn id="23" idx="6"/>
            <a:endCxn id="25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42" name="Picture 41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316" y="1390455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421030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H="1">
            <a:off x="661405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flipH="1">
            <a:off x="90178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1142155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H="1">
            <a:off x="1388725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H="1">
            <a:off x="2043565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2277745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H="1">
            <a:off x="251812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606777" y="223536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759177" y="223908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895467" y="2245282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38" name="Straight Arrow Connector 37"/>
          <p:cNvCxnSpPr>
            <a:stCxn id="29" idx="6"/>
            <a:endCxn id="36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Straight Arrow Connector 38"/>
          <p:cNvCxnSpPr>
            <a:stCxn id="29" idx="6"/>
            <a:endCxn id="33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Arrow Connector 39"/>
          <p:cNvCxnSpPr>
            <a:stCxn id="29" idx="6"/>
            <a:endCxn id="34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/>
          <p:cNvCxnSpPr>
            <a:stCxn id="29" idx="6"/>
            <a:endCxn id="35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/>
          <p:cNvCxnSpPr>
            <a:stCxn id="30" idx="6"/>
            <a:endCxn id="36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Straight Arrow Connector 42"/>
          <p:cNvCxnSpPr>
            <a:stCxn id="30" idx="6"/>
            <a:endCxn id="33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Straight Arrow Connector 43"/>
          <p:cNvCxnSpPr>
            <a:stCxn id="30" idx="6"/>
            <a:endCxn id="34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Straight Arrow Connector 44"/>
          <p:cNvCxnSpPr>
            <a:stCxn id="30" idx="6"/>
            <a:endCxn id="35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" name="Straight Arrow Connector 45"/>
          <p:cNvCxnSpPr>
            <a:stCxn id="31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Arrow Connector 46"/>
          <p:cNvCxnSpPr>
            <a:stCxn id="31" idx="6"/>
            <a:endCxn id="33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/>
          <p:cNvCxnSpPr>
            <a:stCxn id="31" idx="6"/>
            <a:endCxn id="34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/>
          <p:cNvCxnSpPr>
            <a:stCxn id="31" idx="6"/>
            <a:endCxn id="35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Arrow Connector 49"/>
          <p:cNvCxnSpPr>
            <a:stCxn id="36" idx="6"/>
            <a:endCxn id="37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/>
          <p:cNvCxnSpPr>
            <a:stCxn id="33" idx="6"/>
            <a:endCxn id="37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Arrow Connector 51"/>
          <p:cNvCxnSpPr>
            <a:stCxn id="34" idx="6"/>
            <a:endCxn id="37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Straight Arrow Connector 52"/>
          <p:cNvCxnSpPr>
            <a:stCxn id="35" idx="6"/>
            <a:endCxn id="37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4" name="TextBox 53"/>
          <p:cNvSpPr txBox="1"/>
          <p:nvPr/>
        </p:nvSpPr>
        <p:spPr>
          <a:xfrm>
            <a:off x="322039" y="1158407"/>
            <a:ext cx="26876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Sequence of system events at time</a:t>
            </a:r>
            <a:r>
              <a:rPr kumimoji="0" lang="en-US" sz="16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t-1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55" name="Picture 54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316" y="1390455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421030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H="1">
            <a:off x="661405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flipH="1">
            <a:off x="90178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1142155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H="1">
            <a:off x="1388725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H="1">
            <a:off x="2043565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2277745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H="1">
            <a:off x="251812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606777" y="223536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759177" y="223908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895467" y="2245282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22039" y="1158407"/>
            <a:ext cx="26876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Sequence of system events at time</a:t>
            </a:r>
            <a:r>
              <a:rPr kumimoji="0" lang="en-US" sz="16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t-1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39" name="Straight Arrow Connector 38"/>
          <p:cNvCxnSpPr>
            <a:stCxn id="30" idx="6"/>
            <a:endCxn id="37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Arrow Connector 39"/>
          <p:cNvCxnSpPr>
            <a:stCxn id="30" idx="6"/>
            <a:endCxn id="34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/>
          <p:cNvCxnSpPr>
            <a:stCxn id="30" idx="6"/>
            <a:endCxn id="35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/>
          <p:cNvCxnSpPr>
            <a:stCxn id="30" idx="6"/>
            <a:endCxn id="36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Straight Arrow Connector 42"/>
          <p:cNvCxnSpPr>
            <a:stCxn id="31" idx="6"/>
            <a:endCxn id="37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Straight Arrow Connector 43"/>
          <p:cNvCxnSpPr>
            <a:stCxn id="31" idx="6"/>
            <a:endCxn id="34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Straight Arrow Connector 44"/>
          <p:cNvCxnSpPr>
            <a:stCxn id="31" idx="6"/>
            <a:endCxn id="35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" name="Straight Arrow Connector 45"/>
          <p:cNvCxnSpPr>
            <a:stCxn id="31" idx="6"/>
            <a:endCxn id="36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Arrow Connector 46"/>
          <p:cNvCxnSpPr>
            <a:stCxn id="32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/>
          <p:cNvCxnSpPr>
            <a:stCxn id="32" idx="6"/>
            <a:endCxn id="34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/>
          <p:cNvCxnSpPr>
            <a:stCxn id="32" idx="6"/>
            <a:endCxn id="35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Arrow Connector 49"/>
          <p:cNvCxnSpPr>
            <a:stCxn id="32" idx="6"/>
            <a:endCxn id="36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/>
          <p:cNvCxnSpPr>
            <a:stCxn id="37" idx="6"/>
            <a:endCxn id="38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Arrow Connector 51"/>
          <p:cNvCxnSpPr>
            <a:stCxn id="34" idx="6"/>
            <a:endCxn id="38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Straight Arrow Connector 52"/>
          <p:cNvCxnSpPr>
            <a:stCxn id="35" idx="6"/>
            <a:endCxn id="38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3"/>
          <p:cNvCxnSpPr>
            <a:stCxn id="36" idx="6"/>
            <a:endCxn id="38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5" name="Rectangle 54"/>
          <p:cNvSpPr/>
          <p:nvPr/>
        </p:nvSpPr>
        <p:spPr>
          <a:xfrm flipH="1">
            <a:off x="2756148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421017" y="3015752"/>
            <a:ext cx="113016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New event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 </a:t>
            </a: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ime </a:t>
            </a:r>
            <a:r>
              <a:rPr kumimoji="0" lang="en-US" sz="1600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</a:t>
            </a:r>
            <a:endParaRPr kumimoji="0" lang="en-US" sz="160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2833233" y="2730187"/>
            <a:ext cx="4310" cy="344355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58" name="Picture 5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316" y="1390455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421030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H="1">
            <a:off x="661405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flipH="1">
            <a:off x="90178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1142155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H="1">
            <a:off x="1388725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H="1">
            <a:off x="2043565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2277745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H="1">
            <a:off x="251812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606777" y="223536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759177" y="223908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895467" y="2245282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38" name="Straight Arrow Connector 37"/>
          <p:cNvCxnSpPr>
            <a:stCxn id="29" idx="6"/>
            <a:endCxn id="36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Straight Arrow Connector 38"/>
          <p:cNvCxnSpPr>
            <a:stCxn id="29" idx="6"/>
            <a:endCxn id="33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Arrow Connector 39"/>
          <p:cNvCxnSpPr>
            <a:stCxn id="29" idx="6"/>
            <a:endCxn id="34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/>
          <p:cNvCxnSpPr>
            <a:stCxn id="29" idx="6"/>
            <a:endCxn id="35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/>
          <p:cNvCxnSpPr>
            <a:stCxn id="30" idx="6"/>
            <a:endCxn id="36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Straight Arrow Connector 42"/>
          <p:cNvCxnSpPr>
            <a:stCxn id="30" idx="6"/>
            <a:endCxn id="33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Straight Arrow Connector 43"/>
          <p:cNvCxnSpPr>
            <a:stCxn id="30" idx="6"/>
            <a:endCxn id="34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Straight Arrow Connector 44"/>
          <p:cNvCxnSpPr>
            <a:stCxn id="30" idx="6"/>
            <a:endCxn id="35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" name="Straight Arrow Connector 45"/>
          <p:cNvCxnSpPr>
            <a:stCxn id="31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Arrow Connector 46"/>
          <p:cNvCxnSpPr>
            <a:stCxn id="31" idx="6"/>
            <a:endCxn id="33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/>
          <p:cNvCxnSpPr>
            <a:stCxn id="31" idx="6"/>
            <a:endCxn id="34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/>
          <p:cNvCxnSpPr>
            <a:stCxn id="31" idx="6"/>
            <a:endCxn id="35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Arrow Connector 49"/>
          <p:cNvCxnSpPr>
            <a:stCxn id="36" idx="6"/>
            <a:endCxn id="37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/>
          <p:cNvCxnSpPr>
            <a:stCxn id="33" idx="6"/>
            <a:endCxn id="37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Arrow Connector 51"/>
          <p:cNvCxnSpPr>
            <a:stCxn id="34" idx="6"/>
            <a:endCxn id="37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Straight Arrow Connector 52"/>
          <p:cNvCxnSpPr>
            <a:stCxn id="35" idx="6"/>
            <a:endCxn id="37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Elbow Connector 53"/>
          <p:cNvCxnSpPr/>
          <p:nvPr/>
        </p:nvCxnSpPr>
        <p:spPr>
          <a:xfrm rot="16200000" flipH="1">
            <a:off x="1407710" y="3483151"/>
            <a:ext cx="1630377" cy="1342764"/>
          </a:xfrm>
          <a:prstGeom prst="bentConnector3">
            <a:avLst>
              <a:gd name="adj1" fmla="val 99763"/>
            </a:avLst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5" name="TextBox 54"/>
          <p:cNvSpPr txBox="1"/>
          <p:nvPr/>
        </p:nvSpPr>
        <p:spPr>
          <a:xfrm>
            <a:off x="2055895" y="4616636"/>
            <a:ext cx="801394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Input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2039" y="1158407"/>
            <a:ext cx="26876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Sequence of system events at time</a:t>
            </a:r>
            <a:r>
              <a:rPr kumimoji="0" lang="en-US" sz="16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t-1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Rectangle 56"/>
          <p:cNvSpPr/>
          <p:nvPr/>
        </p:nvSpPr>
        <p:spPr>
          <a:xfrm flipH="1">
            <a:off x="2756148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421017" y="3015752"/>
            <a:ext cx="113016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New event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 </a:t>
            </a: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ime </a:t>
            </a:r>
            <a:r>
              <a:rPr kumimoji="0" lang="en-US" sz="1600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</a:t>
            </a:r>
            <a:endParaRPr kumimoji="0" lang="en-US" sz="160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2833233" y="2730187"/>
            <a:ext cx="4310" cy="344355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Left Brace 59"/>
          <p:cNvSpPr/>
          <p:nvPr/>
        </p:nvSpPr>
        <p:spPr>
          <a:xfrm rot="16200000">
            <a:off x="1339323" y="1783455"/>
            <a:ext cx="430135" cy="2323597"/>
          </a:xfrm>
          <a:prstGeom prst="leftBrac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pic>
        <p:nvPicPr>
          <p:cNvPr id="61" name="Picture 60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316" y="1390455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73457" y="4784790"/>
            <a:ext cx="2951395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[p1, p2, p3,</a:t>
            </a: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p4, p5, p6, p7</a:t>
            </a: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]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17" name="Curved Connector 16"/>
          <p:cNvCxnSpPr/>
          <p:nvPr/>
        </p:nvCxnSpPr>
        <p:spPr>
          <a:xfrm rot="16200000" flipV="1">
            <a:off x="4853881" y="3595081"/>
            <a:ext cx="2046614" cy="480751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Curved Connector 17"/>
          <p:cNvCxnSpPr/>
          <p:nvPr/>
        </p:nvCxnSpPr>
        <p:spPr>
          <a:xfrm rot="16200000" flipV="1">
            <a:off x="5107684" y="3590258"/>
            <a:ext cx="2055517" cy="499303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Curved Connector 18"/>
          <p:cNvCxnSpPr/>
          <p:nvPr/>
        </p:nvCxnSpPr>
        <p:spPr>
          <a:xfrm rot="16200000" flipV="1">
            <a:off x="5378195" y="3543644"/>
            <a:ext cx="2054490" cy="575749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Curved Connector 19"/>
          <p:cNvCxnSpPr/>
          <p:nvPr/>
        </p:nvCxnSpPr>
        <p:spPr>
          <a:xfrm rot="16200000" flipV="1">
            <a:off x="5695774" y="3505924"/>
            <a:ext cx="2067848" cy="689208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Curved Connector 20"/>
          <p:cNvCxnSpPr/>
          <p:nvPr/>
        </p:nvCxnSpPr>
        <p:spPr>
          <a:xfrm rot="16200000" flipV="1">
            <a:off x="5996171" y="3432240"/>
            <a:ext cx="2051064" cy="819792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Curved Connector 21"/>
          <p:cNvCxnSpPr/>
          <p:nvPr/>
        </p:nvCxnSpPr>
        <p:spPr>
          <a:xfrm rot="16200000" flipV="1">
            <a:off x="6316658" y="3404235"/>
            <a:ext cx="2063396" cy="897037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Curved Connector 22"/>
          <p:cNvCxnSpPr/>
          <p:nvPr/>
        </p:nvCxnSpPr>
        <p:spPr>
          <a:xfrm rot="16200000" flipV="1">
            <a:off x="6615391" y="3348667"/>
            <a:ext cx="2054488" cy="983513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TextBox 23"/>
          <p:cNvSpPr txBox="1"/>
          <p:nvPr/>
        </p:nvSpPr>
        <p:spPr>
          <a:xfrm>
            <a:off x="6330988" y="5132911"/>
            <a:ext cx="176488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Probabilities of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possible events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" name="Rectangle 25"/>
          <p:cNvSpPr/>
          <p:nvPr/>
        </p:nvSpPr>
        <p:spPr>
          <a:xfrm flipH="1">
            <a:off x="421030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H="1">
            <a:off x="661405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flipH="1">
            <a:off x="90178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1142155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flipH="1">
            <a:off x="1388725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H="1">
            <a:off x="2043565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flipH="1">
            <a:off x="2277745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 flipH="1">
            <a:off x="251812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606777" y="223536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759177" y="223908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895467" y="2245282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47" name="Straight Arrow Connector 46"/>
          <p:cNvCxnSpPr>
            <a:stCxn id="38" idx="6"/>
            <a:endCxn id="45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/>
          <p:cNvCxnSpPr>
            <a:stCxn id="38" idx="6"/>
            <a:endCxn id="42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/>
          <p:cNvCxnSpPr>
            <a:stCxn id="38" idx="6"/>
            <a:endCxn id="43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Arrow Connector 49"/>
          <p:cNvCxnSpPr>
            <a:stCxn id="38" idx="6"/>
            <a:endCxn id="44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/>
          <p:cNvCxnSpPr>
            <a:stCxn id="39" idx="6"/>
            <a:endCxn id="45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Arrow Connector 51"/>
          <p:cNvCxnSpPr>
            <a:stCxn id="39" idx="6"/>
            <a:endCxn id="42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Straight Arrow Connector 52"/>
          <p:cNvCxnSpPr>
            <a:stCxn id="39" idx="6"/>
            <a:endCxn id="43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3"/>
          <p:cNvCxnSpPr>
            <a:stCxn id="39" idx="6"/>
            <a:endCxn id="44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" name="Straight Arrow Connector 54"/>
          <p:cNvCxnSpPr>
            <a:stCxn id="40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" name="Straight Arrow Connector 55"/>
          <p:cNvCxnSpPr>
            <a:stCxn id="40" idx="6"/>
            <a:endCxn id="42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7" name="Straight Arrow Connector 56"/>
          <p:cNvCxnSpPr>
            <a:stCxn id="40" idx="6"/>
            <a:endCxn id="43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8" name="Straight Arrow Connector 57"/>
          <p:cNvCxnSpPr>
            <a:stCxn id="40" idx="6"/>
            <a:endCxn id="44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" name="Straight Arrow Connector 58"/>
          <p:cNvCxnSpPr>
            <a:stCxn id="45" idx="6"/>
            <a:endCxn id="46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" name="Straight Arrow Connector 59"/>
          <p:cNvCxnSpPr>
            <a:stCxn id="42" idx="6"/>
            <a:endCxn id="46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" name="Straight Arrow Connector 60"/>
          <p:cNvCxnSpPr>
            <a:stCxn id="43" idx="6"/>
            <a:endCxn id="46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Straight Arrow Connector 61"/>
          <p:cNvCxnSpPr>
            <a:stCxn id="44" idx="6"/>
            <a:endCxn id="46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3" name="Straight Arrow Connector 62"/>
          <p:cNvCxnSpPr>
            <a:stCxn id="37" idx="3"/>
          </p:cNvCxnSpPr>
          <p:nvPr/>
        </p:nvCxnSpPr>
        <p:spPr>
          <a:xfrm>
            <a:off x="4891699" y="4969725"/>
            <a:ext cx="981758" cy="21233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4" name="TextBox 63"/>
          <p:cNvSpPr txBox="1"/>
          <p:nvPr/>
        </p:nvSpPr>
        <p:spPr>
          <a:xfrm>
            <a:off x="2055895" y="4616636"/>
            <a:ext cx="801394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Input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896235" y="4621088"/>
            <a:ext cx="801394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Out</a:t>
            </a:r>
            <a:r>
              <a:rPr kumimoji="0" lang="en-U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put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66" name="Elbow Connector 65"/>
          <p:cNvCxnSpPr/>
          <p:nvPr/>
        </p:nvCxnSpPr>
        <p:spPr>
          <a:xfrm rot="16200000" flipH="1">
            <a:off x="1407710" y="3483151"/>
            <a:ext cx="1630377" cy="1342764"/>
          </a:xfrm>
          <a:prstGeom prst="bentConnector3">
            <a:avLst>
              <a:gd name="adj1" fmla="val 99763"/>
            </a:avLst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7" name="TextBox 66"/>
          <p:cNvSpPr txBox="1"/>
          <p:nvPr/>
        </p:nvSpPr>
        <p:spPr>
          <a:xfrm>
            <a:off x="322039" y="1158407"/>
            <a:ext cx="26876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Sequence of system events at time</a:t>
            </a:r>
            <a:r>
              <a:rPr kumimoji="0" lang="en-US" sz="16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t-1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8" name="Rectangle 67"/>
          <p:cNvSpPr/>
          <p:nvPr/>
        </p:nvSpPr>
        <p:spPr>
          <a:xfrm flipH="1">
            <a:off x="2756148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2421017" y="3015752"/>
            <a:ext cx="113016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New event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 </a:t>
            </a: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ime </a:t>
            </a:r>
            <a:r>
              <a:rPr kumimoji="0" lang="en-US" sz="1600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</a:t>
            </a:r>
            <a:endParaRPr kumimoji="0" lang="en-US" sz="160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0" name="Left Brace 69"/>
          <p:cNvSpPr/>
          <p:nvPr/>
        </p:nvSpPr>
        <p:spPr>
          <a:xfrm rot="16200000">
            <a:off x="1339323" y="1783455"/>
            <a:ext cx="430135" cy="2323597"/>
          </a:xfrm>
          <a:prstGeom prst="leftBrac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2833233" y="2730187"/>
            <a:ext cx="4310" cy="344355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72" name="Picture 71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316" y="1390455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73457" y="4784790"/>
            <a:ext cx="2951395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[p1, p2, p3,</a:t>
            </a: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p4, p5, p6, p7</a:t>
            </a: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]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17" name="Curved Connector 16"/>
          <p:cNvCxnSpPr/>
          <p:nvPr/>
        </p:nvCxnSpPr>
        <p:spPr>
          <a:xfrm rot="16200000" flipV="1">
            <a:off x="4853881" y="3595081"/>
            <a:ext cx="2046614" cy="480751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Curved Connector 17"/>
          <p:cNvCxnSpPr/>
          <p:nvPr/>
        </p:nvCxnSpPr>
        <p:spPr>
          <a:xfrm rot="16200000" flipV="1">
            <a:off x="5107684" y="3590258"/>
            <a:ext cx="2055517" cy="499303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Curved Connector 18"/>
          <p:cNvCxnSpPr/>
          <p:nvPr/>
        </p:nvCxnSpPr>
        <p:spPr>
          <a:xfrm rot="16200000" flipV="1">
            <a:off x="5378195" y="3543644"/>
            <a:ext cx="2054490" cy="575749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Curved Connector 19"/>
          <p:cNvCxnSpPr/>
          <p:nvPr/>
        </p:nvCxnSpPr>
        <p:spPr>
          <a:xfrm rot="16200000" flipV="1">
            <a:off x="5695774" y="3505924"/>
            <a:ext cx="2067848" cy="689208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Curved Connector 20"/>
          <p:cNvCxnSpPr/>
          <p:nvPr/>
        </p:nvCxnSpPr>
        <p:spPr>
          <a:xfrm rot="16200000" flipV="1">
            <a:off x="5996171" y="3432240"/>
            <a:ext cx="2051064" cy="819792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Curved Connector 21"/>
          <p:cNvCxnSpPr/>
          <p:nvPr/>
        </p:nvCxnSpPr>
        <p:spPr>
          <a:xfrm rot="16200000" flipV="1">
            <a:off x="6316658" y="3404235"/>
            <a:ext cx="2063396" cy="897037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Curved Connector 22"/>
          <p:cNvCxnSpPr/>
          <p:nvPr/>
        </p:nvCxnSpPr>
        <p:spPr>
          <a:xfrm rot="16200000" flipV="1">
            <a:off x="6615391" y="3348667"/>
            <a:ext cx="2054488" cy="983513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TextBox 23"/>
          <p:cNvSpPr txBox="1"/>
          <p:nvPr/>
        </p:nvSpPr>
        <p:spPr>
          <a:xfrm>
            <a:off x="6330988" y="5132911"/>
            <a:ext cx="176488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Probabilities of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possible events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" name="Rectangle 25"/>
          <p:cNvSpPr/>
          <p:nvPr/>
        </p:nvSpPr>
        <p:spPr>
          <a:xfrm flipH="1">
            <a:off x="421030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H="1">
            <a:off x="661405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flipH="1">
            <a:off x="90178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1142155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flipH="1">
            <a:off x="1388725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H="1">
            <a:off x="2043565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flipH="1">
            <a:off x="2277745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 flipH="1">
            <a:off x="251812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606777" y="223536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759177" y="223908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895467" y="2245282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47" name="Straight Arrow Connector 46"/>
          <p:cNvCxnSpPr>
            <a:stCxn id="38" idx="6"/>
            <a:endCxn id="45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/>
          <p:cNvCxnSpPr>
            <a:stCxn id="38" idx="6"/>
            <a:endCxn id="42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/>
          <p:cNvCxnSpPr>
            <a:stCxn id="38" idx="6"/>
            <a:endCxn id="43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Arrow Connector 49"/>
          <p:cNvCxnSpPr>
            <a:stCxn id="38" idx="6"/>
            <a:endCxn id="44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/>
          <p:cNvCxnSpPr>
            <a:stCxn id="39" idx="6"/>
            <a:endCxn id="45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Arrow Connector 51"/>
          <p:cNvCxnSpPr>
            <a:stCxn id="39" idx="6"/>
            <a:endCxn id="42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Straight Arrow Connector 52"/>
          <p:cNvCxnSpPr>
            <a:stCxn id="39" idx="6"/>
            <a:endCxn id="43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3"/>
          <p:cNvCxnSpPr>
            <a:stCxn id="39" idx="6"/>
            <a:endCxn id="44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" name="Straight Arrow Connector 54"/>
          <p:cNvCxnSpPr>
            <a:stCxn id="40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" name="Straight Arrow Connector 55"/>
          <p:cNvCxnSpPr>
            <a:stCxn id="40" idx="6"/>
            <a:endCxn id="42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7" name="Straight Arrow Connector 56"/>
          <p:cNvCxnSpPr>
            <a:stCxn id="40" idx="6"/>
            <a:endCxn id="43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8" name="Straight Arrow Connector 57"/>
          <p:cNvCxnSpPr>
            <a:stCxn id="40" idx="6"/>
            <a:endCxn id="44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" name="Straight Arrow Connector 58"/>
          <p:cNvCxnSpPr>
            <a:stCxn id="45" idx="6"/>
            <a:endCxn id="46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" name="Straight Arrow Connector 59"/>
          <p:cNvCxnSpPr>
            <a:stCxn id="42" idx="6"/>
            <a:endCxn id="46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" name="Straight Arrow Connector 60"/>
          <p:cNvCxnSpPr>
            <a:stCxn id="43" idx="6"/>
            <a:endCxn id="46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Straight Arrow Connector 61"/>
          <p:cNvCxnSpPr>
            <a:stCxn id="44" idx="6"/>
            <a:endCxn id="46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3" name="Straight Arrow Connector 62"/>
          <p:cNvCxnSpPr>
            <a:stCxn id="37" idx="3"/>
          </p:cNvCxnSpPr>
          <p:nvPr/>
        </p:nvCxnSpPr>
        <p:spPr>
          <a:xfrm>
            <a:off x="4891699" y="4969725"/>
            <a:ext cx="981758" cy="21233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4" name="TextBox 63"/>
          <p:cNvSpPr txBox="1"/>
          <p:nvPr/>
        </p:nvSpPr>
        <p:spPr>
          <a:xfrm>
            <a:off x="2055895" y="4616636"/>
            <a:ext cx="801394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Input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896235" y="4621088"/>
            <a:ext cx="801394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Out</a:t>
            </a:r>
            <a:r>
              <a:rPr kumimoji="0" lang="en-U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put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85791" y="4822919"/>
            <a:ext cx="2545325" cy="304800"/>
          </a:xfrm>
          <a:prstGeom prst="rect">
            <a:avLst/>
          </a:prstGeom>
          <a:noFill/>
          <a:ln w="381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67" name="Elbow Connector 66"/>
          <p:cNvCxnSpPr/>
          <p:nvPr/>
        </p:nvCxnSpPr>
        <p:spPr>
          <a:xfrm rot="16200000" flipH="1">
            <a:off x="1407710" y="3483151"/>
            <a:ext cx="1630377" cy="1342764"/>
          </a:xfrm>
          <a:prstGeom prst="bentConnector3">
            <a:avLst>
              <a:gd name="adj1" fmla="val 99763"/>
            </a:avLst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8" name="TextBox 67"/>
          <p:cNvSpPr txBox="1"/>
          <p:nvPr/>
        </p:nvSpPr>
        <p:spPr>
          <a:xfrm>
            <a:off x="322039" y="1158407"/>
            <a:ext cx="26876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Sequence of system events at time</a:t>
            </a:r>
            <a:r>
              <a:rPr kumimoji="0" lang="en-US" sz="16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t-1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" name="Rectangle 68"/>
          <p:cNvSpPr/>
          <p:nvPr/>
        </p:nvSpPr>
        <p:spPr>
          <a:xfrm flipH="1">
            <a:off x="2756148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421017" y="3015752"/>
            <a:ext cx="113016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New event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 </a:t>
            </a: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ime </a:t>
            </a:r>
            <a:r>
              <a:rPr kumimoji="0" lang="en-US" sz="1600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</a:t>
            </a:r>
            <a:endParaRPr kumimoji="0" lang="en-US" sz="160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1" name="Left Brace 70"/>
          <p:cNvSpPr/>
          <p:nvPr/>
        </p:nvSpPr>
        <p:spPr>
          <a:xfrm rot="16200000">
            <a:off x="1339323" y="1783455"/>
            <a:ext cx="430135" cy="2323597"/>
          </a:xfrm>
          <a:prstGeom prst="leftBrac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flipV="1">
            <a:off x="2833233" y="2730187"/>
            <a:ext cx="4310" cy="344355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3" name="TextBox 72"/>
          <p:cNvSpPr txBox="1"/>
          <p:nvPr/>
        </p:nvSpPr>
        <p:spPr>
          <a:xfrm>
            <a:off x="5056695" y="5734462"/>
            <a:ext cx="3738952" cy="83099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 time </a:t>
            </a:r>
            <a:r>
              <a:rPr lang="en-US" sz="1600" i="1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the new event is classified as </a:t>
            </a:r>
            <a:r>
              <a:rPr lang="en-US" sz="1600" b="1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normal</a:t>
            </a: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if its probability is in the top-</a:t>
            </a:r>
            <a:r>
              <a:rPr lang="en-US" sz="1600" i="1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k</a:t>
            </a: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</a:t>
            </a: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robabilities; </a:t>
            </a:r>
            <a:r>
              <a:rPr lang="en-US" sz="1600" b="1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anomalous</a:t>
            </a: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otherwise</a:t>
            </a:r>
            <a:endParaRPr kumimoji="0" lang="en-US" sz="1600" i="1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74" name="Picture 73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29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545460" y="1413971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36740" y="1588072"/>
            <a:ext cx="8259652" cy="4104147"/>
            <a:chOff x="436740" y="1611588"/>
            <a:chExt cx="8259652" cy="4104147"/>
          </a:xfrm>
        </p:grpSpPr>
        <p:pic>
          <p:nvPicPr>
            <p:cNvPr id="9" name="Picture 8" descr="alg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444" y="1815766"/>
              <a:ext cx="7876858" cy="3734051"/>
            </a:xfrm>
            <a:prstGeom prst="rect">
              <a:avLst/>
            </a:prstGeom>
            <a:ln>
              <a:noFill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436740" y="1611588"/>
              <a:ext cx="8259652" cy="4104147"/>
            </a:xfrm>
            <a:prstGeom prst="rect">
              <a:avLst/>
            </a:prstGeom>
            <a:noFill/>
            <a:ln w="25400" cap="flat">
              <a:solidFill>
                <a:schemeClr val="accent1"/>
              </a:solidFill>
              <a:prstDash val="solid"/>
              <a:bevel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30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5837" y="2427065"/>
            <a:ext cx="7968953" cy="1144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Trust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2848" y="3278497"/>
            <a:ext cx="7436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 Solution Based on Blockchain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31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Comprehensive Architecture of IAS</a:t>
            </a:r>
            <a:endParaRPr lang="en-US" sz="2800" b="1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3" descr="overall-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86" y="1441449"/>
            <a:ext cx="6928081" cy="491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939637" y="1131455"/>
            <a:ext cx="557645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Trust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66487" y="5310909"/>
            <a:ext cx="5602877" cy="1166091"/>
          </a:xfrm>
          <a:prstGeom prst="rect">
            <a:avLst/>
          </a:prstGeom>
          <a:noFill/>
          <a:ln w="381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8166" y="2884890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Anomaly Detection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8043" y="1660016"/>
            <a:ext cx="2169459" cy="323163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Adaptive</a:t>
            </a:r>
            <a:r>
              <a:rPr kumimoji="0" lang="en-US" sz="1500" b="1" i="0" u="none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action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Collaboration with NGC IRADs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dirty="0" smtClean="0"/>
              <a:t>IAS implementations contribute to the following IRADs with machine learning and data analytics to enhance autonomy in smart cyber systems.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Adaptive Real-Time Detection and Examination Network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Automated Mission Planning for Autonomous Systems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Distributed Data Processing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Enterprise Information Management System and Analytics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Information Analytics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Rapid Autonomy Prototype Implementation &amp; Demonstration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Reliability Analysis Data System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Smart Autonomy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Cyber Resilient DevOps IRAD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sz="2400" dirty="0" smtClean="0"/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952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32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Problem Statement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B48C6EC2-2FDD-43F5-A373-8C6E5F830FAF}"/>
              </a:ext>
            </a:extLst>
          </p:cNvPr>
          <p:cNvSpPr txBox="1">
            <a:spLocks/>
          </p:cNvSpPr>
          <p:nvPr/>
        </p:nvSpPr>
        <p:spPr bwMode="auto">
          <a:xfrm>
            <a:off x="457200" y="1333500"/>
            <a:ext cx="8353698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457200" indent="-457200" algn="just">
              <a:lnSpc>
                <a:spcPct val="12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Provide </a:t>
            </a:r>
            <a:r>
              <a:rPr lang="en-US" altLang="en-US" sz="2800" dirty="0">
                <a:cs typeface="Arial" panose="020B0604020202020204" pitchFamily="34" charset="0"/>
              </a:rPr>
              <a:t>trust (integrity, confidentiality, verifiability) to provenance data in </a:t>
            </a:r>
            <a:r>
              <a:rPr lang="en-US" altLang="en-US" sz="2800" dirty="0" smtClean="0">
                <a:cs typeface="Arial" panose="020B0604020202020204" pitchFamily="34" charset="0"/>
              </a:rPr>
              <a:t>IAS</a:t>
            </a:r>
          </a:p>
          <a:p>
            <a:pPr marL="1196975" lvl="1" indent="-457200" algn="just">
              <a:lnSpc>
                <a:spcPct val="120000"/>
              </a:lnSpc>
            </a:pPr>
            <a:r>
              <a:rPr lang="en-US" altLang="en-US" sz="2400" dirty="0" smtClean="0">
                <a:cs typeface="Arial" panose="020B0604020202020204" pitchFamily="34" charset="0"/>
              </a:rPr>
              <a:t>Interactions </a:t>
            </a:r>
            <a:r>
              <a:rPr lang="en-US" altLang="en-US" sz="2400" dirty="0">
                <a:cs typeface="Arial" panose="020B0604020202020204" pitchFamily="34" charset="0"/>
              </a:rPr>
              <a:t>between services are </a:t>
            </a:r>
            <a:r>
              <a:rPr lang="en-US" altLang="en-US" sz="2400" dirty="0" smtClean="0">
                <a:cs typeface="Arial" panose="020B0604020202020204" pitchFamily="34" charset="0"/>
              </a:rPr>
              <a:t>logged</a:t>
            </a:r>
          </a:p>
          <a:p>
            <a:pPr marL="1196975" lvl="1" indent="-457200" algn="just">
              <a:lnSpc>
                <a:spcPct val="120000"/>
              </a:lnSpc>
            </a:pPr>
            <a:r>
              <a:rPr lang="en-US" altLang="en-US" sz="2400" dirty="0" smtClean="0">
                <a:cs typeface="Arial" panose="020B0604020202020204" pitchFamily="34" charset="0"/>
              </a:rPr>
              <a:t>Log </a:t>
            </a:r>
            <a:r>
              <a:rPr lang="en-US" altLang="en-US" sz="2400" dirty="0">
                <a:cs typeface="Arial" panose="020B0604020202020204" pitchFamily="34" charset="0"/>
              </a:rPr>
              <a:t>records can not be corrupted</a:t>
            </a:r>
          </a:p>
          <a:p>
            <a:pPr marL="457200" indent="-457200" algn="just">
              <a:lnSpc>
                <a:spcPct val="12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Provide </a:t>
            </a:r>
            <a:r>
              <a:rPr lang="en-US" altLang="en-US" sz="2800" dirty="0">
                <a:cs typeface="Arial" panose="020B0604020202020204" pitchFamily="34" charset="0"/>
              </a:rPr>
              <a:t>trust for network participants in IAS</a:t>
            </a:r>
          </a:p>
          <a:p>
            <a:pPr marL="1085850" lvl="1" indent="-342900" algn="just">
              <a:lnSpc>
                <a:spcPct val="120000"/>
              </a:lnSpc>
            </a:pPr>
            <a:r>
              <a:rPr lang="en-US" altLang="en-US" sz="2400" dirty="0" smtClean="0">
                <a:cs typeface="Arial" panose="020B0604020202020204" pitchFamily="34" charset="0"/>
              </a:rPr>
              <a:t>Ensure </a:t>
            </a:r>
            <a:r>
              <a:rPr lang="en-US" altLang="en-US" sz="2400" dirty="0">
                <a:cs typeface="Arial" panose="020B0604020202020204" pitchFamily="34" charset="0"/>
              </a:rPr>
              <a:t>data confidentiality</a:t>
            </a:r>
          </a:p>
          <a:p>
            <a:pPr marL="1085850" lvl="1" indent="-342900" algn="just">
              <a:lnSpc>
                <a:spcPct val="120000"/>
              </a:lnSpc>
            </a:pPr>
            <a:r>
              <a:rPr lang="en-US" altLang="en-US" sz="2400" dirty="0" smtClean="0">
                <a:cs typeface="Arial" panose="020B0604020202020204" pitchFamily="34" charset="0"/>
              </a:rPr>
              <a:t>Ensure </a:t>
            </a:r>
            <a:r>
              <a:rPr lang="en-US" altLang="en-US" sz="2400" dirty="0">
                <a:cs typeface="Arial" panose="020B0604020202020204" pitchFamily="34" charset="0"/>
              </a:rPr>
              <a:t>data integrity</a:t>
            </a:r>
          </a:p>
          <a:p>
            <a:pPr marL="457200" indent="-457200" algn="just">
              <a:lnSpc>
                <a:spcPct val="120000"/>
              </a:lnSpc>
            </a:pPr>
            <a:r>
              <a:rPr lang="en-US" altLang="en-US" sz="2800" smtClean="0">
                <a:cs typeface="Arial" panose="020B0604020202020204" pitchFamily="34" charset="0"/>
              </a:rPr>
              <a:t>Provide </a:t>
            </a:r>
            <a:r>
              <a:rPr lang="en-US" altLang="en-US" sz="2800" dirty="0">
                <a:cs typeface="Arial" panose="020B0604020202020204" pitchFamily="34" charset="0"/>
              </a:rPr>
              <a:t>privacy-preserving data exchange in IAS</a:t>
            </a:r>
          </a:p>
          <a:p>
            <a:pPr marL="342900" indent="-342900" algn="just"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B48C6EC2-2FDD-43F5-A373-8C6E5F830FAF}"/>
              </a:ext>
            </a:extLst>
          </p:cNvPr>
          <p:cNvSpPr txBox="1">
            <a:spLocks/>
          </p:cNvSpPr>
          <p:nvPr/>
        </p:nvSpPr>
        <p:spPr bwMode="auto">
          <a:xfrm>
            <a:off x="453582" y="1333500"/>
            <a:ext cx="8085161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457200" indent="-457200" algn="just">
              <a:lnSpc>
                <a:spcPct val="12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Fine</a:t>
            </a:r>
            <a:r>
              <a:rPr lang="en-US" altLang="en-US" sz="2800" dirty="0">
                <a:cs typeface="Arial" panose="020B0604020202020204" pitchFamily="34" charset="0"/>
              </a:rPr>
              <a:t>-grained role-based and attribute-based access control with data leakage detection capabilities is provided by integration with ‘WAXEDPRUNE’ </a:t>
            </a:r>
            <a:endParaRPr lang="en-US" altLang="en-US" sz="700" dirty="0"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2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Performance improvements: </a:t>
            </a:r>
          </a:p>
          <a:p>
            <a:pPr marL="1196975" lvl="1" indent="-457200" algn="just">
              <a:lnSpc>
                <a:spcPct val="120000"/>
              </a:lnSpc>
            </a:pPr>
            <a:r>
              <a:rPr lang="en-US" altLang="en-US" sz="2400" dirty="0" smtClean="0">
                <a:cs typeface="Arial" panose="020B0604020202020204" pitchFamily="34" charset="0"/>
              </a:rPr>
              <a:t>Depth</a:t>
            </a:r>
            <a:r>
              <a:rPr lang="en-US" altLang="en-US" sz="2400" dirty="0">
                <a:cs typeface="Arial" panose="020B0604020202020204" pitchFamily="34" charset="0"/>
              </a:rPr>
              <a:t>-robust graphs (in collaboration with Prof.        </a:t>
            </a:r>
            <a:r>
              <a:rPr lang="en-US" altLang="en-US" sz="2400" dirty="0" err="1" smtClean="0">
                <a:cs typeface="Arial" panose="020B0604020202020204" pitchFamily="34" charset="0"/>
              </a:rPr>
              <a:t>Blocki</a:t>
            </a:r>
            <a:r>
              <a:rPr lang="en-US" altLang="en-US" sz="2400" dirty="0">
                <a:cs typeface="Arial" panose="020B0604020202020204" pitchFamily="34" charset="0"/>
              </a:rPr>
              <a:t>, Purdue) to store blockchain for faster  transaction verification: no need to verify all the links  in the </a:t>
            </a:r>
            <a:r>
              <a:rPr lang="en-US" altLang="en-US" sz="2400" dirty="0" smtClean="0">
                <a:cs typeface="Arial" panose="020B0604020202020204" pitchFamily="34" charset="0"/>
              </a:rPr>
              <a:t>chain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09007" y="0"/>
            <a:ext cx="7040881" cy="984250"/>
          </a:xfrm>
        </p:spPr>
        <p:txBody>
          <a:bodyPr/>
          <a:lstStyle/>
          <a:p>
            <a:pPr algn="l"/>
            <a: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Blockchain Technology Deployment</a:t>
            </a: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0" t="32100" r="24792" b="19305"/>
          <a:stretch>
            <a:fillRect/>
          </a:stretch>
        </p:blipFill>
        <p:spPr bwMode="auto">
          <a:xfrm>
            <a:off x="69850" y="1088251"/>
            <a:ext cx="9074150" cy="568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6760" t="32100" r="24792" b="1930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600" y="0"/>
            <a:ext cx="67056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/>
            <a:r>
              <a:rPr lang="en-US" altLang="en-US" sz="2800" b="1" kern="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Blockhub</a:t>
            </a:r>
            <a:r>
              <a:rPr lang="en-US" altLang="en-US" sz="2800" b="1" kern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altLang="en-US" sz="2800" b="1" kern="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blockchain</a:t>
            </a:r>
            <a:r>
              <a:rPr lang="en-US" altLang="en-US" sz="2800" b="1" kern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-platform for IAS</a:t>
            </a:r>
          </a:p>
        </p:txBody>
      </p:sp>
      <p:sp>
        <p:nvSpPr>
          <p:cNvPr id="8" name="Прямоугольник 1">
            <a:extLst>
              <a:ext uri="{FF2B5EF4-FFF2-40B4-BE49-F238E27FC236}">
                <a16:creationId xmlns:a16="http://schemas.microsoft.com/office/drawing/2014/main" xmlns="" id="{CA30E3F0-1F80-4A45-B85C-AAB9F657ADF7}"/>
              </a:ext>
            </a:extLst>
          </p:cNvPr>
          <p:cNvSpPr/>
          <p:nvPr/>
        </p:nvSpPr>
        <p:spPr>
          <a:xfrm>
            <a:off x="4890977" y="1881963"/>
            <a:ext cx="478465" cy="276446"/>
          </a:xfrm>
          <a:prstGeom prst="rect">
            <a:avLst/>
          </a:prstGeom>
          <a:solidFill>
            <a:srgbClr val="4F81BD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35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B48C6EC2-2FDD-43F5-A373-8C6E5F830FAF}"/>
              </a:ext>
            </a:extLst>
          </p:cNvPr>
          <p:cNvSpPr txBox="1">
            <a:spLocks/>
          </p:cNvSpPr>
          <p:nvPr/>
        </p:nvSpPr>
        <p:spPr bwMode="auto">
          <a:xfrm>
            <a:off x="453582" y="1333500"/>
            <a:ext cx="8085161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457200" indent="-457200" algn="just">
              <a:lnSpc>
                <a:spcPct val="120000"/>
              </a:lnSpc>
            </a:pPr>
            <a:r>
              <a:rPr lang="en-US" altLang="en-US" sz="2800" dirty="0">
                <a:cs typeface="Arial" panose="020B0604020202020204" pitchFamily="34" charset="0"/>
              </a:rPr>
              <a:t>Failure Recovery (proposed by Steve </a:t>
            </a:r>
            <a:r>
              <a:rPr lang="en-US" altLang="en-US" sz="2800" dirty="0" err="1">
                <a:cs typeface="Arial" panose="020B0604020202020204" pitchFamily="34" charset="0"/>
              </a:rPr>
              <a:t>Seaberg</a:t>
            </a:r>
            <a:r>
              <a:rPr lang="en-US" altLang="en-US" sz="2800" dirty="0">
                <a:cs typeface="Arial" panose="020B0604020202020204" pitchFamily="34" charset="0"/>
              </a:rPr>
              <a:t>, NGC) </a:t>
            </a:r>
            <a:endParaRPr lang="en-US" altLang="en-US" sz="2800" dirty="0" smtClean="0">
              <a:cs typeface="Arial" panose="020B0604020202020204" pitchFamily="34" charset="0"/>
            </a:endParaRPr>
          </a:p>
          <a:p>
            <a:pPr marL="1196975" lvl="1" indent="-457200" algn="just">
              <a:lnSpc>
                <a:spcPct val="120000"/>
              </a:lnSpc>
            </a:pPr>
            <a:r>
              <a:rPr lang="en-US" sz="2400" dirty="0" smtClean="0">
                <a:cs typeface="Arial" panose="020B0604020202020204" pitchFamily="34" charset="0"/>
              </a:rPr>
              <a:t>Need </a:t>
            </a:r>
            <a:r>
              <a:rPr lang="en-US" sz="2400" dirty="0">
                <a:cs typeface="Arial" panose="020B0604020202020204" pitchFamily="34" charset="0"/>
              </a:rPr>
              <a:t>to maintain consistency in </a:t>
            </a:r>
            <a:r>
              <a:rPr lang="en-US" sz="2400" dirty="0" smtClean="0">
                <a:cs typeface="Arial" panose="020B0604020202020204" pitchFamily="34" charset="0"/>
              </a:rPr>
              <a:t>mobile environment </a:t>
            </a:r>
            <a:r>
              <a:rPr lang="en-US" sz="2400" dirty="0">
                <a:cs typeface="Arial" panose="020B0604020202020204" pitchFamily="34" charset="0"/>
              </a:rPr>
              <a:t>with intermittent </a:t>
            </a:r>
            <a:r>
              <a:rPr lang="en-US" sz="2400" dirty="0" smtClean="0">
                <a:cs typeface="Arial" panose="020B0604020202020204" pitchFamily="34" charset="0"/>
              </a:rPr>
              <a:t>connectivity</a:t>
            </a:r>
          </a:p>
          <a:p>
            <a:pPr marL="1196975" lvl="1" indent="-457200" algn="just">
              <a:lnSpc>
                <a:spcPct val="120000"/>
              </a:lnSpc>
            </a:pPr>
            <a:r>
              <a:rPr lang="en-US" sz="2400" dirty="0" smtClean="0">
                <a:cs typeface="Arial" panose="020B0604020202020204" pitchFamily="34" charset="0"/>
              </a:rPr>
              <a:t>Need </a:t>
            </a:r>
            <a:r>
              <a:rPr lang="en-US" sz="2400" dirty="0">
                <a:cs typeface="Arial" panose="020B0604020202020204" pitchFamily="34" charset="0"/>
              </a:rPr>
              <a:t>quantification of performance parameters after a varying period of connectivity </a:t>
            </a:r>
            <a:r>
              <a:rPr lang="en-US" sz="2400" dirty="0" smtClean="0">
                <a:cs typeface="Arial" panose="020B0604020202020204" pitchFamily="34" charset="0"/>
              </a:rPr>
              <a:t>breakdown</a:t>
            </a:r>
          </a:p>
          <a:p>
            <a:pPr marL="1196975" lvl="1" indent="-457200" algn="just">
              <a:lnSpc>
                <a:spcPct val="120000"/>
              </a:lnSpc>
            </a:pPr>
            <a:r>
              <a:rPr lang="en-US" sz="2400" dirty="0" smtClean="0">
                <a:cs typeface="Arial" panose="020B0604020202020204" pitchFamily="34" charset="0"/>
              </a:rPr>
              <a:t>Need </a:t>
            </a:r>
            <a:r>
              <a:rPr lang="en-US" sz="2400" dirty="0">
                <a:cs typeface="Arial" panose="020B0604020202020204" pitchFamily="34" charset="0"/>
              </a:rPr>
              <a:t>to determine how much bandwidth and resources are needed to make network nodes consistent (or current)</a:t>
            </a:r>
            <a:endParaRPr lang="en-US" altLang="en-US" sz="2400" dirty="0">
              <a:cs typeface="DejaVu Sans" charset="0"/>
            </a:endParaRPr>
          </a:p>
          <a:p>
            <a:pPr>
              <a:lnSpc>
                <a:spcPct val="120000"/>
              </a:lnSpc>
              <a:buNone/>
            </a:pPr>
            <a:endParaRPr lang="en-US" altLang="en-US" sz="2400" dirty="0" smtClean="0"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09007" y="0"/>
            <a:ext cx="7040881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8" name="CustomShape 3"/>
          <p:cNvSpPr/>
          <p:nvPr/>
        </p:nvSpPr>
        <p:spPr>
          <a:xfrm>
            <a:off x="5574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36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15837" y="2903345"/>
            <a:ext cx="7968953" cy="1144800"/>
          </a:xfrm>
        </p:spPr>
        <p:txBody>
          <a:bodyPr/>
          <a:lstStyle/>
          <a:p>
            <a:r>
              <a:rPr lang="en-US" sz="4400" dirty="0" smtClean="0">
                <a:solidFill>
                  <a:schemeClr val="tx1"/>
                </a:solidFill>
              </a:rPr>
              <a:t>Thank you!!!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643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5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Comprehensive IAS Architecture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3" descr="overall-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86" y="1441449"/>
            <a:ext cx="6928081" cy="491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038166" y="2884890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Anomaly Detection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15740" y="1799318"/>
            <a:ext cx="1793174" cy="183861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7418" y="1660016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Adaptive</a:t>
            </a:r>
            <a:r>
              <a:rPr kumimoji="0" lang="en-US" sz="1500" b="1" i="0" u="none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action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pic>
        <p:nvPicPr>
          <p:cNvPr id="14" name="Picture 13" descr="purd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952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6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Implementation of Components of IAS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 smtClean="0"/>
              <a:t>Cognitive Autonomy </a:t>
            </a:r>
            <a:r>
              <a:rPr lang="en-US" sz="2400" dirty="0" smtClean="0"/>
              <a:t>&amp;</a:t>
            </a:r>
            <a:r>
              <a:rPr lang="en-US" sz="2400" b="1" dirty="0" smtClean="0"/>
              <a:t> Knowledge Discovery: </a:t>
            </a:r>
          </a:p>
          <a:p>
            <a:pPr lvl="1" algn="just" eaLnBrk="1" hangingPunct="1"/>
            <a:r>
              <a:rPr lang="en-US" sz="2400" dirty="0" smtClean="0"/>
              <a:t>Monitors and records system’s activities (Data</a:t>
            </a:r>
            <a:r>
              <a:rPr lang="en-US" sz="2400" b="1" dirty="0" smtClean="0"/>
              <a:t> </a:t>
            </a:r>
            <a:r>
              <a:rPr lang="en-US" sz="2400" dirty="0"/>
              <a:t>p</a:t>
            </a:r>
            <a:r>
              <a:rPr lang="en-US" sz="2400" dirty="0" smtClean="0"/>
              <a:t>rovenance and sequence of system calls)</a:t>
            </a:r>
          </a:p>
          <a:p>
            <a:pPr lvl="1" algn="just" eaLnBrk="1" hangingPunct="1"/>
            <a:r>
              <a:rPr lang="en-US" altLang="en-US" sz="2400" dirty="0" smtClean="0"/>
              <a:t>Conducts privacy-preserving aggregated analytics on provenance data. </a:t>
            </a:r>
            <a:endParaRPr lang="en-US" sz="2400" dirty="0" smtClean="0"/>
          </a:p>
          <a:p>
            <a:pPr lvl="1" algn="just" eaLnBrk="1" hangingPunct="1"/>
            <a:r>
              <a:rPr lang="en-US" altLang="en-US" sz="2400" dirty="0" smtClean="0"/>
              <a:t>Utilizes Deep learning based anomaly detection by analyzing sequence of system calls. </a:t>
            </a:r>
            <a:endParaRPr lang="en-US" altLang="en-US" sz="1100" dirty="0"/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 smtClean="0"/>
              <a:t>Reflexivity: </a:t>
            </a:r>
            <a:endParaRPr lang="en-US" sz="2400" b="1" dirty="0"/>
          </a:p>
          <a:p>
            <a:pPr lvl="1" algn="just" eaLnBrk="1" hangingPunct="1"/>
            <a:r>
              <a:rPr lang="en-US" sz="2400" dirty="0" smtClean="0"/>
              <a:t>Adaptive actions are performed through graceful degradations without disrupting the ongoing critical processes by incremental learning.</a:t>
            </a:r>
            <a:endParaRPr lang="en-US" sz="1100" dirty="0" smtClean="0"/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 smtClean="0"/>
              <a:t>Trust: </a:t>
            </a:r>
            <a:endParaRPr lang="en-US" sz="2400" b="1" dirty="0"/>
          </a:p>
          <a:p>
            <a:pPr lvl="1" algn="just" eaLnBrk="1" hangingPunct="1"/>
            <a:r>
              <a:rPr lang="en-US" sz="2400" dirty="0" smtClean="0"/>
              <a:t>Uses </a:t>
            </a:r>
            <a:r>
              <a:rPr lang="en-US" sz="2400" dirty="0" err="1" smtClean="0"/>
              <a:t>blockchain</a:t>
            </a:r>
            <a:r>
              <a:rPr lang="en-US" sz="2400" dirty="0" smtClean="0"/>
              <a:t> for storing provenance data for trust. </a:t>
            </a:r>
            <a:endParaRPr lang="en-US" sz="2400" dirty="0"/>
          </a:p>
          <a:p>
            <a:pPr lvl="1" algn="just" eaLnBrk="1" hangingPunct="1"/>
            <a:endParaRPr lang="en-US" altLang="en-US" sz="2400" dirty="0">
              <a:solidFill>
                <a:srgbClr val="000000"/>
              </a:solidFill>
            </a:endParaRPr>
          </a:p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7" name="Picture 6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952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7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Demo Description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dirty="0" smtClean="0"/>
              <a:t>There are three components that are demonstrated. 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sz="2400" b="1" dirty="0"/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 smtClean="0"/>
              <a:t>Demo </a:t>
            </a:r>
            <a:r>
              <a:rPr lang="en-US" sz="2400" b="1" dirty="0"/>
              <a:t>1</a:t>
            </a:r>
            <a:r>
              <a:rPr lang="en-US" sz="2400" b="1" dirty="0" smtClean="0"/>
              <a:t> </a:t>
            </a:r>
            <a:r>
              <a:rPr lang="en-US" sz="2400" b="1" dirty="0"/>
              <a:t>(Cognitive </a:t>
            </a:r>
            <a:r>
              <a:rPr lang="en-US" sz="2400" b="1" dirty="0" smtClean="0"/>
              <a:t>Autonomy/Knowledge Discovery):</a:t>
            </a:r>
            <a:endParaRPr lang="en-US" sz="2400" b="1" dirty="0"/>
          </a:p>
          <a:p>
            <a:pPr lvl="1" algn="just" eaLnBrk="1" hangingPunct="1"/>
            <a:r>
              <a:rPr lang="en-US" sz="2400" dirty="0" smtClean="0"/>
              <a:t>System is monitored and its interactions with client services are recorded as provenance data.</a:t>
            </a:r>
            <a:endParaRPr lang="en-US" sz="2400" dirty="0"/>
          </a:p>
          <a:p>
            <a:pPr lvl="1" algn="just" eaLnBrk="1" hangingPunct="1"/>
            <a:r>
              <a:rPr lang="en-US" altLang="en-US" sz="2400" dirty="0" smtClean="0"/>
              <a:t>Privacy-preserving aggregated data analytics are performed on the provenance data. </a:t>
            </a:r>
          </a:p>
          <a:p>
            <a:pPr lvl="1" algn="just" eaLnBrk="1" hangingPunct="1"/>
            <a:r>
              <a:rPr lang="en-US" altLang="en-US" sz="2400" dirty="0" smtClean="0"/>
              <a:t>Sensitive data is perturbed with random noise and the noise is removed at the end to obtain aggregated result, protecting the privacy of individual entities. </a:t>
            </a:r>
          </a:p>
          <a:p>
            <a:pPr lvl="1" algn="just" eaLnBrk="1" hangingPunct="1"/>
            <a:r>
              <a:rPr lang="en-US" altLang="en-US" sz="2400" dirty="0" smtClean="0"/>
              <a:t>A Deep Learning based anomaly detection is implemented to protect against code-hijacking attacks.  </a:t>
            </a:r>
            <a:endParaRPr lang="en-US" sz="2400" dirty="0"/>
          </a:p>
          <a:p>
            <a:pPr indent="-739775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952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 smtClean="0"/>
              <a:t>Demo 2 (Reflexivity):</a:t>
            </a:r>
          </a:p>
          <a:p>
            <a:pPr lvl="1" algn="just" eaLnBrk="1" hangingPunct="1"/>
            <a:r>
              <a:rPr lang="en-US" sz="2400" dirty="0" smtClean="0"/>
              <a:t>Under anomalous operating contexts or attacks, the replicas in the replacement scheme based on Combinatorial balanced designs take over the processing from primary module. </a:t>
            </a:r>
          </a:p>
          <a:p>
            <a:pPr lvl="1" algn="just" eaLnBrk="1" hangingPunct="1"/>
            <a:r>
              <a:rPr lang="en-US" sz="2400" dirty="0" smtClean="0"/>
              <a:t>Replicas are updated with system states periodically (Update interval is determined through Bayesian inference of system’s operating context).  </a:t>
            </a:r>
          </a:p>
          <a:p>
            <a:pPr lvl="1" algn="just" eaLnBrk="1" hangingPunct="1"/>
            <a:r>
              <a:rPr lang="en-US" altLang="en-US" sz="2400" dirty="0" smtClean="0">
                <a:solidFill>
                  <a:srgbClr val="000000"/>
                </a:solidFill>
              </a:rPr>
              <a:t>Unused replicas are used for other processes simultaneously, which makes the system faster and fault-tolerant. 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Demo Description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9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/>
              <a:t>Demo </a:t>
            </a:r>
            <a:r>
              <a:rPr lang="en-US" sz="2400" b="1" dirty="0" smtClean="0"/>
              <a:t>3 </a:t>
            </a:r>
            <a:r>
              <a:rPr lang="en-US" sz="2400" b="1" dirty="0"/>
              <a:t>(</a:t>
            </a:r>
            <a:r>
              <a:rPr lang="en-US" sz="2400" b="1" dirty="0" smtClean="0"/>
              <a:t>Trust</a:t>
            </a:r>
            <a:r>
              <a:rPr lang="en-US" sz="2400" b="1" dirty="0"/>
              <a:t>):</a:t>
            </a:r>
          </a:p>
          <a:p>
            <a:pPr lvl="1" algn="just" eaLnBrk="1" hangingPunct="1"/>
            <a:r>
              <a:rPr lang="en-US" sz="2400" dirty="0" smtClean="0"/>
              <a:t>A scheme that guarantees the integrity of provenance data is implemented. </a:t>
            </a:r>
            <a:endParaRPr lang="en-US" sz="2400" dirty="0"/>
          </a:p>
          <a:p>
            <a:pPr lvl="1" algn="just" eaLnBrk="1" hangingPunct="1"/>
            <a:r>
              <a:rPr lang="en-US" sz="2400" dirty="0" smtClean="0"/>
              <a:t>Capacity to verify every transaction in IAS.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Demo Description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2402</Words>
  <Application>Microsoft Macintosh PowerPoint</Application>
  <PresentationFormat>On-screen Show (4:3)</PresentationFormat>
  <Paragraphs>325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Intelligent Autonomous Systems based on Data Analytics and Machine Learning  Presentation for AI Conference, Las Vegas  </vt:lpstr>
      <vt:lpstr>Intelligent Autonomous Systems</vt:lpstr>
      <vt:lpstr>Motivation from NGC – A Holistic Approach </vt:lpstr>
      <vt:lpstr>Collaboration with NGC IRADs</vt:lpstr>
      <vt:lpstr>Comprehensive IAS Architecture</vt:lpstr>
      <vt:lpstr>Implementation of Components of IAS</vt:lpstr>
      <vt:lpstr>Demo Description</vt:lpstr>
      <vt:lpstr>Demo Description</vt:lpstr>
      <vt:lpstr>Demo Description</vt:lpstr>
      <vt:lpstr>Demo Video Presentation</vt:lpstr>
      <vt:lpstr>PowerPoint Presentation</vt:lpstr>
      <vt:lpstr>PowerPoint Presentation</vt:lpstr>
      <vt:lpstr>Reflexivity</vt:lpstr>
      <vt:lpstr>Comprehensive Architecture of IAS</vt:lpstr>
      <vt:lpstr>Generic Model of Dynamic Adaptation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Cognitive Autonomy / Knowledge Discovery</vt:lpstr>
      <vt:lpstr>Comprehensive Architecture of IAS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Trust</vt:lpstr>
      <vt:lpstr>Comprehensive Architecture of IAS</vt:lpstr>
      <vt:lpstr>Problem Statement</vt:lpstr>
      <vt:lpstr>Blockchain Technology Deployment</vt:lpstr>
      <vt:lpstr>PowerPoint Presentation</vt:lpstr>
      <vt:lpstr>Future Work</vt:lpstr>
      <vt:lpstr>Thank you!!!</vt:lpstr>
    </vt:vector>
  </TitlesOfParts>
  <Company>Monagrillo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Miguel Villarreal</dc:creator>
  <cp:lastModifiedBy>Miguel Villarreal</cp:lastModifiedBy>
  <cp:revision>7</cp:revision>
  <dcterms:created xsi:type="dcterms:W3CDTF">2018-04-12T17:17:50Z</dcterms:created>
  <dcterms:modified xsi:type="dcterms:W3CDTF">2018-04-12T18:20:42Z</dcterms:modified>
</cp:coreProperties>
</file>